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quarter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quarter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14400" y="138112"/>
            <a:ext cx="16459200" cy="2262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14400" y="2400300"/>
            <a:ext cx="16459200" cy="78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toShape 2"/>
          <p:cNvSpPr/>
          <p:nvPr/>
        </p:nvSpPr>
        <p:spPr>
          <a:xfrm>
            <a:off x="553006" y="-1"/>
            <a:ext cx="3104596" cy="10282768"/>
          </a:xfrm>
          <a:prstGeom prst="rect">
            <a:avLst/>
          </a:prstGeom>
          <a:solidFill>
            <a:srgbClr val="0C3C7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5" name="TextBox 8"/>
          <p:cNvSpPr txBox="1"/>
          <p:nvPr/>
        </p:nvSpPr>
        <p:spPr>
          <a:xfrm>
            <a:off x="8808720" y="2251878"/>
            <a:ext cx="5394961" cy="147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4800"/>
            </a:pPr>
            <a:r>
              <a:t>   </a:t>
            </a:r>
            <a:r>
              <a:rPr sz="6000"/>
              <a:t>FUNDRAISING</a:t>
            </a:r>
            <a:endParaRPr sz="6000"/>
          </a:p>
          <a:p>
            <a:pPr algn="ctr">
              <a:defRPr b="1" sz="3600"/>
            </a:pPr>
            <a:r>
              <a:t>PDG Taco Loretta</a:t>
            </a:r>
          </a:p>
        </p:txBody>
      </p:sp>
      <p:pic>
        <p:nvPicPr>
          <p:cNvPr id="96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2302" y="682528"/>
            <a:ext cx="2286001" cy="3063712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TextBox 3"/>
          <p:cNvSpPr txBox="1"/>
          <p:nvPr/>
        </p:nvSpPr>
        <p:spPr>
          <a:xfrm>
            <a:off x="4922519" y="4152900"/>
            <a:ext cx="13014962" cy="52438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5400"/>
            </a:pPr>
            <a:r>
              <a:t>QUESTIONS</a:t>
            </a:r>
          </a:p>
          <a:p>
            <a:pPr marL="720725" indent="-720725">
              <a:lnSpc>
                <a:spcPct val="150000"/>
              </a:lnSpc>
              <a:buSzPct val="100000"/>
              <a:buAutoNum type="arabicPeriod" startAt="1"/>
              <a:defRPr b="1" sz="5400"/>
            </a:pPr>
            <a:r>
              <a:t>Why are we fundraising?</a:t>
            </a:r>
          </a:p>
          <a:p>
            <a:pPr marL="742950" indent="-742950">
              <a:lnSpc>
                <a:spcPct val="150000"/>
              </a:lnSpc>
              <a:buSzPct val="100000"/>
              <a:buAutoNum type="arabicPeriod" startAt="1"/>
              <a:defRPr b="1" sz="5400"/>
            </a:pPr>
            <a:r>
              <a:t>What we will do with funds we raise?</a:t>
            </a:r>
          </a:p>
          <a:p>
            <a:pPr marL="742950" indent="-742950">
              <a:lnSpc>
                <a:spcPct val="150000"/>
              </a:lnSpc>
              <a:buSzPct val="100000"/>
              <a:buAutoNum type="arabicPeriod" startAt="1"/>
              <a:defRPr b="1" sz="5400"/>
            </a:pPr>
            <a:r>
              <a:t>NOT talking about raising funds to pay</a:t>
            </a:r>
          </a:p>
          <a:p>
            <a:pPr lvl="1">
              <a:lnSpc>
                <a:spcPct val="150000"/>
              </a:lnSpc>
              <a:defRPr b="1" sz="5400"/>
            </a:pPr>
            <a:r>
              <a:t>	club dues to RI &amp; District!</a:t>
            </a:r>
          </a:p>
        </p:txBody>
      </p:sp>
      <p:pic>
        <p:nvPicPr>
          <p:cNvPr id="98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53200" y="353607"/>
            <a:ext cx="8804713" cy="1409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AutoShape 2"/>
          <p:cNvSpPr/>
          <p:nvPr/>
        </p:nvSpPr>
        <p:spPr>
          <a:xfrm>
            <a:off x="553006" y="-1"/>
            <a:ext cx="3104596" cy="10282768"/>
          </a:xfrm>
          <a:prstGeom prst="rect">
            <a:avLst/>
          </a:prstGeom>
          <a:solidFill>
            <a:srgbClr val="0C3C7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1" name="TextBox 8"/>
          <p:cNvSpPr txBox="1"/>
          <p:nvPr/>
        </p:nvSpPr>
        <p:spPr>
          <a:xfrm>
            <a:off x="8808720" y="2400299"/>
            <a:ext cx="5090161" cy="1476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4800"/>
            </a:pPr>
            <a:r>
              <a:t>   </a:t>
            </a:r>
            <a:r>
              <a:rPr sz="6000"/>
              <a:t>FUNDRAISING</a:t>
            </a:r>
            <a:endParaRPr sz="6000"/>
          </a:p>
          <a:p>
            <a:pPr algn="ctr">
              <a:defRPr b="1" sz="3600"/>
            </a:pPr>
            <a:r>
              <a:t>PDG Taco Loretta</a:t>
            </a:r>
          </a:p>
        </p:txBody>
      </p:sp>
      <p:pic>
        <p:nvPicPr>
          <p:cNvPr id="102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2302" y="682528"/>
            <a:ext cx="2286001" cy="3063712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TextBox 3"/>
          <p:cNvSpPr txBox="1"/>
          <p:nvPr/>
        </p:nvSpPr>
        <p:spPr>
          <a:xfrm>
            <a:off x="4008119" y="4229099"/>
            <a:ext cx="14843762" cy="64025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150000"/>
              </a:lnSpc>
              <a:defRPr b="1" sz="6600"/>
            </a:pPr>
            <a:r>
              <a:t>WHY</a:t>
            </a:r>
            <a:r>
              <a:rPr sz="5400"/>
              <a:t> Are We Fundraising?</a:t>
            </a:r>
            <a:endParaRPr sz="5400"/>
          </a:p>
          <a:p>
            <a:pPr>
              <a:lnSpc>
                <a:spcPct val="150000"/>
              </a:lnSpc>
              <a:defRPr b="1" sz="4800"/>
            </a:pPr>
            <a:r>
              <a:t>Examples of what clubs do with funds they raise:</a:t>
            </a:r>
          </a:p>
          <a:p>
            <a:pPr>
              <a:lnSpc>
                <a:spcPct val="150000"/>
              </a:lnSpc>
              <a:defRPr b="1" sz="4800"/>
            </a:pPr>
            <a:r>
              <a:t>	-Many clubs raise funds for RYLA or Scholarships</a:t>
            </a:r>
          </a:p>
          <a:p>
            <a:pPr>
              <a:lnSpc>
                <a:spcPct val="150000"/>
              </a:lnSpc>
              <a:defRPr b="1" sz="4800"/>
            </a:pPr>
            <a:r>
              <a:t>	-Help members attend District events</a:t>
            </a:r>
          </a:p>
          <a:p>
            <a:pPr>
              <a:lnSpc>
                <a:spcPct val="150000"/>
              </a:lnSpc>
              <a:defRPr b="1" sz="4800"/>
            </a:pPr>
            <a:r>
              <a:t>	-Palm Desert RC has a Food Insecurity focus</a:t>
            </a:r>
          </a:p>
        </p:txBody>
      </p:sp>
      <p:pic>
        <p:nvPicPr>
          <p:cNvPr id="104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21790" y="682526"/>
            <a:ext cx="7837210" cy="10142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AutoShape 2"/>
          <p:cNvSpPr/>
          <p:nvPr/>
        </p:nvSpPr>
        <p:spPr>
          <a:xfrm>
            <a:off x="553006" y="-1"/>
            <a:ext cx="3104596" cy="10282768"/>
          </a:xfrm>
          <a:prstGeom prst="rect">
            <a:avLst/>
          </a:prstGeom>
          <a:solidFill>
            <a:srgbClr val="0C3C7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7" name="TextBox 8"/>
          <p:cNvSpPr txBox="1"/>
          <p:nvPr/>
        </p:nvSpPr>
        <p:spPr>
          <a:xfrm>
            <a:off x="8808719" y="2400299"/>
            <a:ext cx="5775962" cy="1476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4800"/>
            </a:pPr>
            <a:r>
              <a:t>   </a:t>
            </a:r>
            <a:r>
              <a:rPr sz="6000"/>
              <a:t>FUNDRAISING</a:t>
            </a:r>
            <a:endParaRPr sz="6000"/>
          </a:p>
          <a:p>
            <a:pPr algn="ctr">
              <a:defRPr b="1" sz="3600"/>
            </a:pPr>
            <a:r>
              <a:t>PDG Taco Loretta</a:t>
            </a:r>
          </a:p>
        </p:txBody>
      </p:sp>
      <p:pic>
        <p:nvPicPr>
          <p:cNvPr id="108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2302" y="682528"/>
            <a:ext cx="2286001" cy="3063712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3"/>
          <p:cNvSpPr txBox="1"/>
          <p:nvPr/>
        </p:nvSpPr>
        <p:spPr>
          <a:xfrm>
            <a:off x="4008119" y="4305300"/>
            <a:ext cx="14843762" cy="53458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150000"/>
              </a:lnSpc>
              <a:defRPr b="1" sz="6600"/>
            </a:pPr>
            <a:r>
              <a:t>Other Questions</a:t>
            </a:r>
            <a:r>
              <a:rPr sz="5400"/>
              <a:t>?</a:t>
            </a:r>
            <a:endParaRPr sz="5400"/>
          </a:p>
          <a:p>
            <a:pPr marL="914400" indent="-914400">
              <a:lnSpc>
                <a:spcPct val="150000"/>
              </a:lnSpc>
              <a:buSzPct val="100000"/>
              <a:buAutoNum type="arabicPeriod" startAt="1"/>
              <a:defRPr b="1" sz="4800"/>
            </a:pPr>
            <a:r>
              <a:t>Is this a “Large” Fundraise (&gt;$5,000)?</a:t>
            </a:r>
          </a:p>
          <a:p>
            <a:pPr marL="914400" indent="-914400">
              <a:lnSpc>
                <a:spcPct val="150000"/>
              </a:lnSpc>
              <a:buSzPct val="100000"/>
              <a:buAutoNum type="arabicPeriod" startAt="1"/>
              <a:defRPr b="1" sz="4800"/>
            </a:pPr>
            <a:r>
              <a:t>How many Revenue streams?</a:t>
            </a:r>
          </a:p>
          <a:p>
            <a:pPr marL="914400" indent="-914400">
              <a:lnSpc>
                <a:spcPct val="150000"/>
              </a:lnSpc>
              <a:buSzPct val="100000"/>
              <a:buAutoNum type="arabicPeriod" startAt="1"/>
              <a:defRPr b="1" sz="4800"/>
            </a:pPr>
            <a:r>
              <a:t>If it includes raffle, need a permit (easy to get)</a:t>
            </a:r>
          </a:p>
        </p:txBody>
      </p:sp>
      <p:pic>
        <p:nvPicPr>
          <p:cNvPr id="110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96200" y="638984"/>
            <a:ext cx="8714699" cy="12449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AutoShape 2"/>
          <p:cNvSpPr/>
          <p:nvPr/>
        </p:nvSpPr>
        <p:spPr>
          <a:xfrm>
            <a:off x="553006" y="-1"/>
            <a:ext cx="3104596" cy="10282768"/>
          </a:xfrm>
          <a:prstGeom prst="rect">
            <a:avLst/>
          </a:prstGeom>
          <a:solidFill>
            <a:srgbClr val="0C3C7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3" name="TextBox 8"/>
          <p:cNvSpPr txBox="1"/>
          <p:nvPr/>
        </p:nvSpPr>
        <p:spPr>
          <a:xfrm rot="10800000">
            <a:off x="8199119" y="620096"/>
            <a:ext cx="5699762" cy="70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800"/>
            </a:lvl1pPr>
          </a:lstStyle>
          <a:p>
            <a:pPr/>
            <a:r>
              <a:t> </a:t>
            </a:r>
          </a:p>
        </p:txBody>
      </p:sp>
      <p:pic>
        <p:nvPicPr>
          <p:cNvPr id="114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2302" y="682528"/>
            <a:ext cx="2286001" cy="3063712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extBox 3"/>
          <p:cNvSpPr txBox="1"/>
          <p:nvPr/>
        </p:nvSpPr>
        <p:spPr>
          <a:xfrm>
            <a:off x="4112618" y="2247899"/>
            <a:ext cx="14739263" cy="7121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4800"/>
            </a:pPr>
            <a:r>
              <a:t>D5330 Gala Fundraiser Breakdown</a:t>
            </a:r>
          </a:p>
          <a:p>
            <a:pPr algn="ctr">
              <a:defRPr b="1" sz="3600"/>
            </a:pPr>
            <a:r>
              <a:t>(one of most successful in recent memory)</a:t>
            </a:r>
          </a:p>
          <a:p>
            <a:pPr>
              <a:lnSpc>
                <a:spcPct val="150000"/>
              </a:lnSpc>
              <a:defRPr b="1" sz="4400" u="sng"/>
            </a:pPr>
          </a:p>
          <a:p>
            <a:pPr>
              <a:lnSpc>
                <a:spcPct val="150000"/>
              </a:lnSpc>
              <a:defRPr b="1" sz="4400" u="sng"/>
            </a:pPr>
            <a:r>
              <a:t>Revenue Streams</a:t>
            </a:r>
          </a:p>
          <a:p>
            <a:pPr marL="571500" indent="-571500">
              <a:lnSpc>
                <a:spcPct val="150000"/>
              </a:lnSpc>
              <a:buSzPct val="100000"/>
              <a:buChar char="-"/>
              <a:tabLst>
                <a:tab pos="863600" algn="l"/>
              </a:tabLst>
              <a:defRPr b="1" sz="3600"/>
            </a:pPr>
            <a:r>
              <a:t>Event: 500 @ $200 ea; Cost was $160; surplus = $20 K    </a:t>
            </a:r>
          </a:p>
          <a:p>
            <a:pPr marL="571500" indent="-571500">
              <a:lnSpc>
                <a:spcPct val="150000"/>
              </a:lnSpc>
              <a:buSzPct val="100000"/>
              <a:buChar char="-"/>
              <a:tabLst>
                <a:tab pos="863600" algn="l"/>
              </a:tabLst>
              <a:defRPr b="1" sz="3600"/>
            </a:pPr>
            <a:r>
              <a:t>Auction/Raffle: surplus = $ 15 K; Live Auction = $ 20 K</a:t>
            </a:r>
          </a:p>
          <a:p>
            <a:pPr marL="571500" indent="-571500">
              <a:lnSpc>
                <a:spcPct val="150000"/>
              </a:lnSpc>
              <a:buSzPct val="100000"/>
              <a:buChar char="-"/>
              <a:tabLst>
                <a:tab pos="863600" algn="l"/>
              </a:tabLst>
              <a:defRPr b="1" sz="3600"/>
            </a:pPr>
            <a:r>
              <a:t>Sponsorships: surplus = $ 55 K; Paddle Raise = $ 15 K</a:t>
            </a:r>
          </a:p>
          <a:p>
            <a:pPr marL="571500" indent="-571500">
              <a:lnSpc>
                <a:spcPct val="150000"/>
              </a:lnSpc>
              <a:buSzPct val="100000"/>
              <a:buChar char="-"/>
              <a:tabLst>
                <a:tab pos="863600" algn="l"/>
              </a:tabLst>
              <a:defRPr b="1" sz="3600"/>
            </a:pPr>
            <a:r>
              <a:t>TOTAL SURPLUS = </a:t>
            </a:r>
            <a:r>
              <a:rPr sz="4400"/>
              <a:t>$ 125,000</a:t>
            </a:r>
          </a:p>
        </p:txBody>
      </p:sp>
      <p:pic>
        <p:nvPicPr>
          <p:cNvPr id="116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19901" y="682528"/>
            <a:ext cx="7786699" cy="10319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AutoShape 2"/>
          <p:cNvSpPr/>
          <p:nvPr/>
        </p:nvSpPr>
        <p:spPr>
          <a:xfrm>
            <a:off x="553006" y="-1"/>
            <a:ext cx="3104596" cy="10282768"/>
          </a:xfrm>
          <a:prstGeom prst="rect">
            <a:avLst/>
          </a:prstGeom>
          <a:solidFill>
            <a:srgbClr val="0C3C7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119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2302" y="682528"/>
            <a:ext cx="2286001" cy="3063712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extBox 3"/>
          <p:cNvSpPr txBox="1"/>
          <p:nvPr/>
        </p:nvSpPr>
        <p:spPr>
          <a:xfrm>
            <a:off x="4112618" y="2324100"/>
            <a:ext cx="14739263" cy="1327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5400"/>
            </a:pPr>
            <a:r>
              <a:t>PD Rotary Club Golf Tourney</a:t>
            </a:r>
          </a:p>
          <a:p>
            <a:pPr algn="ctr">
              <a:defRPr b="1" sz="3600"/>
            </a:pPr>
            <a:r>
              <a:t>(“Hitting For the Hungry”…a great cause)</a:t>
            </a:r>
          </a:p>
          <a:p>
            <a:pPr algn="ctr">
              <a:defRPr b="1" sz="3600"/>
            </a:pPr>
          </a:p>
          <a:p>
            <a:pPr>
              <a:lnSpc>
                <a:spcPct val="150000"/>
              </a:lnSpc>
              <a:defRPr b="1" sz="4400" u="sng"/>
            </a:pPr>
            <a:r>
              <a:t>Revenue Streams</a:t>
            </a:r>
          </a:p>
          <a:p>
            <a:pPr marL="571500" indent="-571500">
              <a:lnSpc>
                <a:spcPct val="150000"/>
              </a:lnSpc>
              <a:buSzPct val="100000"/>
              <a:buChar char="-"/>
              <a:tabLst>
                <a:tab pos="863600" algn="l"/>
              </a:tabLst>
              <a:defRPr b="1" sz="3600"/>
            </a:pPr>
            <a:r>
              <a:t>Golf: 130 @ $142 ea; Cost was $80; surplus = $ 8,000</a:t>
            </a:r>
          </a:p>
          <a:p>
            <a:pPr marL="571500" indent="-571500">
              <a:lnSpc>
                <a:spcPct val="150000"/>
              </a:lnSpc>
              <a:buSzPct val="100000"/>
              <a:buChar char="-"/>
              <a:tabLst>
                <a:tab pos="863600" algn="l"/>
              </a:tabLst>
              <a:defRPr b="1" sz="3600"/>
            </a:pPr>
            <a:r>
              <a:t>Auction/Raffle: surplus = $ 6,000</a:t>
            </a:r>
          </a:p>
          <a:p>
            <a:pPr marL="571500" indent="-571500">
              <a:lnSpc>
                <a:spcPct val="150000"/>
              </a:lnSpc>
              <a:buSzPct val="100000"/>
              <a:buChar char="-"/>
              <a:tabLst>
                <a:tab pos="863600" algn="l"/>
              </a:tabLst>
              <a:defRPr b="1" sz="3600"/>
            </a:pPr>
            <a:r>
              <a:t>Sponsorships: surplus = $ 21,000</a:t>
            </a:r>
          </a:p>
          <a:p>
            <a:pPr marL="571500" indent="-571500">
              <a:lnSpc>
                <a:spcPct val="150000"/>
              </a:lnSpc>
              <a:buSzPct val="100000"/>
              <a:buChar char="-"/>
              <a:tabLst>
                <a:tab pos="863600" algn="l"/>
              </a:tabLst>
              <a:defRPr b="1" sz="3600"/>
            </a:pPr>
            <a:r>
              <a:t>Course games/mulligans, etc = $ 2,000</a:t>
            </a:r>
          </a:p>
          <a:p>
            <a:pPr marL="571500" indent="-571500">
              <a:lnSpc>
                <a:spcPct val="150000"/>
              </a:lnSpc>
              <a:buSzPct val="100000"/>
              <a:buChar char="-"/>
              <a:tabLst>
                <a:tab pos="863600" algn="l"/>
              </a:tabLst>
              <a:defRPr b="1" sz="3600"/>
            </a:pPr>
            <a:r>
              <a:t>TOTAL = </a:t>
            </a:r>
            <a:r>
              <a:rPr sz="4400"/>
              <a:t>$37,000</a:t>
            </a:r>
            <a:endParaRPr sz="4400"/>
          </a:p>
          <a:p>
            <a:pPr>
              <a:lnSpc>
                <a:spcPct val="150000"/>
              </a:lnSpc>
              <a:tabLst>
                <a:tab pos="863600" algn="l"/>
              </a:tabLst>
              <a:defRPr b="1" sz="3600"/>
            </a:pPr>
          </a:p>
          <a:p>
            <a:pPr marL="571500" indent="-571500">
              <a:lnSpc>
                <a:spcPct val="150000"/>
              </a:lnSpc>
              <a:buSzPct val="100000"/>
              <a:buChar char="-"/>
              <a:tabLst>
                <a:tab pos="863600" algn="l"/>
              </a:tabLst>
              <a:defRPr b="1" sz="3600"/>
            </a:pPr>
          </a:p>
          <a:p>
            <a:pPr marL="571500" indent="-571500">
              <a:lnSpc>
                <a:spcPct val="150000"/>
              </a:lnSpc>
              <a:buSzPct val="100000"/>
              <a:buChar char="-"/>
              <a:tabLst>
                <a:tab pos="863600" algn="l"/>
              </a:tabLst>
              <a:defRPr b="1" sz="3600"/>
            </a:pPr>
          </a:p>
          <a:p>
            <a:pPr marL="571500" indent="-571500">
              <a:lnSpc>
                <a:spcPct val="150000"/>
              </a:lnSpc>
              <a:buSzPct val="100000"/>
              <a:buChar char="-"/>
              <a:tabLst>
                <a:tab pos="863600" algn="l"/>
              </a:tabLst>
              <a:defRPr b="1" sz="3600"/>
            </a:pPr>
          </a:p>
          <a:p>
            <a:pPr marL="571500" indent="-571500">
              <a:lnSpc>
                <a:spcPct val="150000"/>
              </a:lnSpc>
              <a:buSzPct val="100000"/>
              <a:buFont typeface="Arial"/>
              <a:buChar char="•"/>
              <a:defRPr b="1" sz="3600"/>
            </a:pPr>
          </a:p>
          <a:p>
            <a:pPr marL="914400" indent="-914400">
              <a:lnSpc>
                <a:spcPct val="150000"/>
              </a:lnSpc>
              <a:buSzPct val="100000"/>
              <a:buAutoNum type="arabicPeriod" startAt="1"/>
              <a:defRPr b="1" sz="3600"/>
            </a:pPr>
            <a:r>
              <a:t>How many Revenue streams?</a:t>
            </a:r>
          </a:p>
          <a:p>
            <a:pPr marL="914400" indent="-914400">
              <a:lnSpc>
                <a:spcPct val="150000"/>
              </a:lnSpc>
              <a:buSzPct val="100000"/>
              <a:buAutoNum type="arabicPeriod" startAt="1"/>
              <a:defRPr b="1" sz="3600"/>
            </a:pPr>
            <a:r>
              <a:t>If it includes raffle, need a permit (easy to get)</a:t>
            </a:r>
          </a:p>
        </p:txBody>
      </p:sp>
      <p:pic>
        <p:nvPicPr>
          <p:cNvPr id="121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86600" y="682528"/>
            <a:ext cx="8730672" cy="11081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utoShape 2"/>
          <p:cNvSpPr/>
          <p:nvPr/>
        </p:nvSpPr>
        <p:spPr>
          <a:xfrm>
            <a:off x="553006" y="-1"/>
            <a:ext cx="3104596" cy="10282768"/>
          </a:xfrm>
          <a:prstGeom prst="rect">
            <a:avLst/>
          </a:prstGeom>
          <a:solidFill>
            <a:srgbClr val="0C3C7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124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2302" y="682528"/>
            <a:ext cx="2286001" cy="30637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77085" y="3188730"/>
            <a:ext cx="7153228" cy="6031564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TextBox 5"/>
          <p:cNvSpPr txBox="1"/>
          <p:nvPr/>
        </p:nvSpPr>
        <p:spPr>
          <a:xfrm>
            <a:off x="7360920" y="1714499"/>
            <a:ext cx="6186561" cy="70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i="1" sz="4800"/>
            </a:lvl1pPr>
          </a:lstStyle>
          <a:p>
            <a:pPr/>
            <a:r>
              <a:t>Some Fundraising Ideas</a:t>
            </a:r>
          </a:p>
        </p:txBody>
      </p:sp>
      <p:pic>
        <p:nvPicPr>
          <p:cNvPr id="127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29400" y="550720"/>
            <a:ext cx="8109160" cy="10319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AutoShape 2"/>
          <p:cNvSpPr/>
          <p:nvPr/>
        </p:nvSpPr>
        <p:spPr>
          <a:xfrm>
            <a:off x="553006" y="-1"/>
            <a:ext cx="3104596" cy="10282768"/>
          </a:xfrm>
          <a:prstGeom prst="rect">
            <a:avLst/>
          </a:prstGeom>
          <a:solidFill>
            <a:srgbClr val="0C3C7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130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2302" y="682528"/>
            <a:ext cx="2286001" cy="3063712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TextBox 5"/>
          <p:cNvSpPr txBox="1"/>
          <p:nvPr/>
        </p:nvSpPr>
        <p:spPr>
          <a:xfrm>
            <a:off x="4465319" y="1485899"/>
            <a:ext cx="11795762" cy="9082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685800" indent="-685800">
              <a:lnSpc>
                <a:spcPct val="150000"/>
              </a:lnSpc>
              <a:buSzPct val="100000"/>
              <a:buFont typeface="Arial"/>
              <a:buChar char="•"/>
              <a:defRPr b="1" sz="4000"/>
            </a:pPr>
          </a:p>
          <a:p>
            <a:pPr marL="685800" indent="-685800">
              <a:lnSpc>
                <a:spcPct val="150000"/>
              </a:lnSpc>
              <a:buSzPct val="100000"/>
              <a:buFont typeface="Arial"/>
              <a:buChar char="•"/>
              <a:defRPr b="1" sz="4000"/>
            </a:pPr>
            <a:r>
              <a:t>Previous slide listed “events”</a:t>
            </a:r>
          </a:p>
          <a:p>
            <a:pPr marL="685800" indent="-685800">
              <a:lnSpc>
                <a:spcPct val="150000"/>
              </a:lnSpc>
              <a:buSzPct val="100000"/>
              <a:buFont typeface="Arial"/>
              <a:buChar char="•"/>
              <a:defRPr b="1" sz="4000"/>
            </a:pPr>
            <a:r>
              <a:t>There’s also opportunity through </a:t>
            </a:r>
            <a:r>
              <a:rPr u="sng"/>
              <a:t>Sponsorships</a:t>
            </a:r>
            <a:endParaRPr u="sng"/>
          </a:p>
          <a:p>
            <a:pPr marL="685800" indent="-685800">
              <a:lnSpc>
                <a:spcPct val="150000"/>
              </a:lnSpc>
              <a:buSzPct val="100000"/>
              <a:buFont typeface="Arial"/>
              <a:buChar char="•"/>
              <a:defRPr b="1" sz="4000"/>
            </a:pPr>
            <a:r>
              <a:t>SPONSORS were No 1 Rev Stream in 2 examples</a:t>
            </a:r>
          </a:p>
          <a:p>
            <a:pPr marL="685800" indent="-685800">
              <a:buSzPct val="100000"/>
              <a:buFont typeface="Arial"/>
              <a:buChar char="•"/>
              <a:defRPr b="1" sz="4000"/>
            </a:pPr>
            <a:r>
              <a:t>Remember first rule of personal fundraising:</a:t>
            </a:r>
          </a:p>
          <a:p>
            <a:pPr algn="ctr">
              <a:lnSpc>
                <a:spcPct val="150000"/>
              </a:lnSpc>
              <a:defRPr b="1" sz="4000"/>
            </a:pPr>
            <a:r>
              <a:t>“People give to people”</a:t>
            </a:r>
          </a:p>
          <a:p>
            <a:pPr marL="571500" indent="-571500">
              <a:lnSpc>
                <a:spcPct val="150000"/>
              </a:lnSpc>
              <a:buSzPct val="100000"/>
              <a:buFont typeface="Arial"/>
              <a:buChar char="•"/>
              <a:defRPr b="1" sz="4000"/>
            </a:pPr>
            <a:r>
              <a:t>Biggest mistake: “Failure to Ask!”</a:t>
            </a:r>
          </a:p>
          <a:p>
            <a:pPr marL="571500" indent="-571500">
              <a:buSzPct val="100000"/>
              <a:buFont typeface="Arial"/>
              <a:buChar char="•"/>
              <a:defRPr b="1" sz="4000"/>
            </a:pPr>
            <a:r>
              <a:t>Main question to answer: “Where’s my money 				going?”</a:t>
            </a:r>
          </a:p>
          <a:p>
            <a:pPr marL="571500" indent="-571500">
              <a:buSzPct val="100000"/>
              <a:buFont typeface="Arial"/>
              <a:buChar char="•"/>
              <a:defRPr b="1" sz="4000"/>
            </a:pPr>
            <a:r>
              <a:t>Internally, keep your committee informed on a  				frequent basis</a:t>
            </a:r>
          </a:p>
        </p:txBody>
      </p:sp>
      <p:pic>
        <p:nvPicPr>
          <p:cNvPr id="132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62799" y="275690"/>
            <a:ext cx="7539684" cy="13978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AutoShape 2"/>
          <p:cNvSpPr/>
          <p:nvPr/>
        </p:nvSpPr>
        <p:spPr>
          <a:xfrm>
            <a:off x="553006" y="-1"/>
            <a:ext cx="3104596" cy="10282768"/>
          </a:xfrm>
          <a:prstGeom prst="rect">
            <a:avLst/>
          </a:prstGeom>
          <a:solidFill>
            <a:srgbClr val="0C3C7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135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2302" y="682528"/>
            <a:ext cx="2286001" cy="3063712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TextBox 5"/>
          <p:cNvSpPr txBox="1"/>
          <p:nvPr/>
        </p:nvSpPr>
        <p:spPr>
          <a:xfrm>
            <a:off x="4770119" y="2247899"/>
            <a:ext cx="11490962" cy="7725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685800" indent="-685800">
              <a:lnSpc>
                <a:spcPct val="150000"/>
              </a:lnSpc>
              <a:buSzPct val="100000"/>
              <a:buFont typeface="Arial"/>
              <a:buChar char="•"/>
              <a:defRPr b="1" sz="4000"/>
            </a:pPr>
          </a:p>
          <a:p>
            <a:pPr marL="685800" indent="-685800">
              <a:lnSpc>
                <a:spcPct val="150000"/>
              </a:lnSpc>
              <a:buSzPct val="100000"/>
              <a:buFont typeface="Arial"/>
              <a:buChar char="•"/>
              <a:defRPr b="1" sz="4000"/>
            </a:pPr>
            <a:r>
              <a:t>What’s the goal? How much do we want to raise?</a:t>
            </a:r>
          </a:p>
          <a:p>
            <a:pPr marL="685800" indent="-685800">
              <a:lnSpc>
                <a:spcPct val="150000"/>
              </a:lnSpc>
              <a:buSzPct val="100000"/>
              <a:buFont typeface="Arial"/>
              <a:buChar char="•"/>
              <a:defRPr b="1" sz="4000"/>
            </a:pPr>
            <a:r>
              <a:t>What are we raising money for?</a:t>
            </a:r>
          </a:p>
          <a:p>
            <a:pPr marL="685800" indent="-685800">
              <a:lnSpc>
                <a:spcPct val="150000"/>
              </a:lnSpc>
              <a:buSzPct val="100000"/>
              <a:buFont typeface="Arial"/>
              <a:buChar char="•"/>
              <a:defRPr b="1" sz="4000"/>
            </a:pPr>
            <a:r>
              <a:t>Is this cause a good “hook”? Is it appealing?</a:t>
            </a:r>
          </a:p>
          <a:p>
            <a:pPr marL="685800" indent="-685800">
              <a:lnSpc>
                <a:spcPct val="150000"/>
              </a:lnSpc>
              <a:buSzPct val="100000"/>
              <a:buFont typeface="Arial"/>
              <a:buChar char="•"/>
              <a:defRPr b="1" sz="4000"/>
            </a:pPr>
            <a:r>
              <a:t>Select a Chair and a Committee</a:t>
            </a:r>
          </a:p>
          <a:p>
            <a:pPr marL="685800" indent="-685800">
              <a:lnSpc>
                <a:spcPct val="150000"/>
              </a:lnSpc>
              <a:buSzPct val="100000"/>
              <a:buFont typeface="Arial"/>
              <a:buChar char="•"/>
              <a:defRPr b="1" sz="4000"/>
            </a:pPr>
            <a:r>
              <a:t>Assign tasks, timelines, schedule meetings</a:t>
            </a:r>
          </a:p>
          <a:p>
            <a:pPr marL="685800" indent="-685800">
              <a:lnSpc>
                <a:spcPct val="150000"/>
              </a:lnSpc>
              <a:buSzPct val="100000"/>
              <a:buFont typeface="Arial"/>
              <a:buChar char="•"/>
              <a:defRPr b="1" sz="4000"/>
            </a:pPr>
            <a:r>
              <a:t>Get a major Sponsor early in the process</a:t>
            </a:r>
          </a:p>
          <a:p>
            <a:pPr marL="685800" indent="-685800">
              <a:lnSpc>
                <a:spcPct val="150000"/>
              </a:lnSpc>
              <a:buSzPct val="100000"/>
              <a:buFont typeface="Arial"/>
              <a:buChar char="•"/>
              <a:defRPr b="1" sz="4000"/>
            </a:pPr>
            <a:r>
              <a:t>Execute</a:t>
            </a:r>
          </a:p>
        </p:txBody>
      </p:sp>
      <p:sp>
        <p:nvSpPr>
          <p:cNvPr id="137" name="TextBox 2"/>
          <p:cNvSpPr txBox="1"/>
          <p:nvPr/>
        </p:nvSpPr>
        <p:spPr>
          <a:xfrm>
            <a:off x="6883842" y="1897552"/>
            <a:ext cx="6938839" cy="790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5400"/>
            </a:pPr>
            <a:r>
              <a:t> </a:t>
            </a:r>
            <a:r>
              <a:rPr b="1"/>
              <a:t>Our Fundraising Plan</a:t>
            </a:r>
          </a:p>
        </p:txBody>
      </p:sp>
      <p:pic>
        <p:nvPicPr>
          <p:cNvPr id="138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38122" y="410897"/>
            <a:ext cx="6877878" cy="12300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