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FCC"/>
          </a:solidFill>
        </a:fill>
      </a:tcStyle>
    </a:wholeTbl>
    <a:band2H>
      <a:tcTxStyle b="def" i="def"/>
      <a:tcStyle>
        <a:tcBdr/>
        <a:fill>
          <a:solidFill>
            <a:srgbClr val="F1F7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6CB"/>
          </a:solidFill>
        </a:fill>
      </a:tcStyle>
    </a:wholeTbl>
    <a:band2H>
      <a:tcTxStyle b="def" i="def"/>
      <a:tcStyle>
        <a:tcBdr/>
        <a:fill>
          <a:solidFill>
            <a:srgbClr val="FCEC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F0DF"/>
          </a:solidFill>
        </a:fill>
      </a:tcStyle>
    </a:wholeTbl>
    <a:band2H>
      <a:tcTxStyle b="def" i="def"/>
      <a:tcStyle>
        <a:tcBdr/>
        <a:fill>
          <a:solidFill>
            <a:srgbClr val="EAF7F0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hape 18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Put your photo and your roles into this slide</a:t>
            </a:r>
          </a:p>
          <a:p>
            <a:pPr/>
            <a:r>
              <a:t>Very briefly go through this and the Agenda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Keep this brief – by now at 3 minutes with first page introduction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hape 2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 question mark, throw that question out to the group, bring them into the conversation – take about 5 minutes here.</a:t>
            </a:r>
          </a:p>
          <a:p>
            <a:pPr/>
            <a:r>
              <a:t>Emphasize that some conflict can be good – it sparks discussion, ideas. It is only when we lose respect for each other that it can become acrimonious</a:t>
            </a:r>
          </a:p>
          <a:p>
            <a:pPr/>
            <a:r>
              <a:t>Keep on track – keep responses short – 5 minutes total for the slide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hape 2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Ask the question – why do you not want to delay? Can result in someone feeling that you don’t care, or taking matters into their own hands or the situation becoming worse</a:t>
            </a:r>
          </a:p>
          <a:p>
            <a:pPr/>
            <a:r>
              <a:t>What about you? Most of us are not comfortable handling conflict – that is a normal reaction.  Do you just want to hide away? Delay it and hope it disappears? Jump in and try to solve everything immediately? </a:t>
            </a:r>
          </a:p>
          <a:p>
            <a:pPr>
              <a:defRPr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Handle conflicts promptly.  If left it can spread through your membership.  </a:t>
            </a:r>
          </a:p>
          <a:p>
            <a:pPr>
              <a:defRPr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Gather facts, using the 5 W’s and sometimes the How </a:t>
            </a:r>
          </a:p>
          <a:p>
            <a:pPr>
              <a:defRPr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Can create negative perceptions of leadership and members. </a:t>
            </a:r>
          </a:p>
          <a:p>
            <a:pPr>
              <a:defRPr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Be aware of our own biases – easy to take sides</a:t>
            </a:r>
          </a:p>
          <a:p>
            <a:pPr/>
            <a:r>
              <a:t>Over-reacting “He/she said “</a:t>
            </a:r>
            <a:r>
              <a:rPr b="1"/>
              <a:t>WHAT</a:t>
            </a:r>
            <a:r>
              <a:t>” Oh I am going to deal with THAT!!! Two sides to EVERY story! –  6 minutes here </a:t>
            </a:r>
          </a:p>
          <a:p>
            <a:pPr/>
            <a:r>
              <a:t>Why Switzerland – neutral country!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hape 2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Hardest thing is remaining respectful when someone is directing their anger to you</a:t>
            </a:r>
          </a:p>
          <a:p>
            <a:pPr/>
            <a:r>
              <a:t>Keep voice low, what can you say instead I understand how you feel?</a:t>
            </a:r>
          </a:p>
          <a:p>
            <a:pPr/>
            <a:r>
              <a:t>What happens if there is no buy-in? </a:t>
            </a:r>
          </a:p>
          <a:p>
            <a:pPr/>
            <a:r>
              <a:t>Sometimes a decision has to be made and always best one for the Club  - 6 minutes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Shape 2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Split the attendees into three groups to respond to one of each of these questions - ask to assign a scribe/someone to report out – 15 minutes discussion</a:t>
            </a:r>
          </a:p>
          <a:p>
            <a:pPr/>
          </a:p>
          <a:p>
            <a:pPr/>
            <a:r>
              <a:t>10  minute report out time of each group – 25 minutes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9" name="Shape 2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Just emphasize you are not alone – every District has resources available to them – if they are ever uncomfortable reach out – list follows – 5 minutes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6" name="Shape 2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can send them the PPT if they wish – if time ask for a show of hands to see which District has what or are they not aware of any programs in their District – very often a fact  3 minutes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/>
          <p:cNvSpPr txBox="1"/>
          <p:nvPr>
            <p:ph type="title"/>
          </p:nvPr>
        </p:nvSpPr>
        <p:spPr>
          <a:xfrm>
            <a:off x="866441" y="1447800"/>
            <a:ext cx="6620969" cy="3329582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7200"/>
            </a:lvl1pPr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866441" y="4777380"/>
            <a:ext cx="6620969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/>
          <p:nvPr>
            <p:ph type="title"/>
          </p:nvPr>
        </p:nvSpPr>
        <p:spPr>
          <a:xfrm>
            <a:off x="865655" y="1854192"/>
            <a:ext cx="3820676" cy="157480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104" name="Picture Placeholder 2"/>
          <p:cNvSpPr/>
          <p:nvPr>
            <p:ph type="pic" sz="quarter" idx="21"/>
          </p:nvPr>
        </p:nvSpPr>
        <p:spPr>
          <a:xfrm>
            <a:off x="5213517" y="1143000"/>
            <a:ext cx="2400926" cy="4572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5" name="Body Level One…"/>
          <p:cNvSpPr txBox="1"/>
          <p:nvPr>
            <p:ph type="body" sz="quarter" idx="1"/>
          </p:nvPr>
        </p:nvSpPr>
        <p:spPr>
          <a:xfrm>
            <a:off x="866441" y="3657600"/>
            <a:ext cx="3814729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/>
            </a:lvl1pPr>
            <a:lvl2pPr marL="0" indent="457200">
              <a:buClrTx/>
              <a:buSzTx/>
              <a:buNone/>
              <a:defRPr sz="1400"/>
            </a:lvl2pPr>
            <a:lvl3pPr marL="0" indent="914400">
              <a:buClrTx/>
              <a:buSzTx/>
              <a:buNone/>
              <a:defRPr sz="1400"/>
            </a:lvl3pPr>
            <a:lvl4pPr marL="0" indent="1371600">
              <a:buClrTx/>
              <a:buSzTx/>
              <a:buNone/>
              <a:defRPr sz="1400"/>
            </a:lvl4pPr>
            <a:lvl5pPr marL="0" indent="1828800"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Text"/>
          <p:cNvSpPr txBox="1"/>
          <p:nvPr>
            <p:ph type="title"/>
          </p:nvPr>
        </p:nvSpPr>
        <p:spPr>
          <a:xfrm>
            <a:off x="866443" y="4800586"/>
            <a:ext cx="6620968" cy="56673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14" name="Picture Placeholder 2"/>
          <p:cNvSpPr/>
          <p:nvPr>
            <p:ph type="pic" sz="half" idx="21"/>
          </p:nvPr>
        </p:nvSpPr>
        <p:spPr>
          <a:xfrm>
            <a:off x="866441" y="685799"/>
            <a:ext cx="6620969" cy="3640668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866443" y="5367325"/>
            <a:ext cx="6620966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Text"/>
          <p:cNvSpPr txBox="1"/>
          <p:nvPr>
            <p:ph type="title"/>
          </p:nvPr>
        </p:nvSpPr>
        <p:spPr>
          <a:xfrm>
            <a:off x="866441" y="1447800"/>
            <a:ext cx="6620969" cy="1981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sz="half" idx="1"/>
          </p:nvPr>
        </p:nvSpPr>
        <p:spPr>
          <a:xfrm>
            <a:off x="866441" y="3657600"/>
            <a:ext cx="6620969" cy="23622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Text"/>
          <p:cNvSpPr txBox="1"/>
          <p:nvPr>
            <p:ph type="title"/>
          </p:nvPr>
        </p:nvSpPr>
        <p:spPr>
          <a:xfrm>
            <a:off x="1181408" y="1447800"/>
            <a:ext cx="6001050" cy="23176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33" name="Body Level One…"/>
          <p:cNvSpPr txBox="1"/>
          <p:nvPr>
            <p:ph type="body" sz="quarter" idx="1"/>
          </p:nvPr>
        </p:nvSpPr>
        <p:spPr>
          <a:xfrm>
            <a:off x="1454530" y="3765448"/>
            <a:ext cx="5449871" cy="3421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small" sz="1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cap="small" sz="1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cap="small" sz="1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cap="small" sz="1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cap="small" sz="1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Text Placeholder 3"/>
          <p:cNvSpPr/>
          <p:nvPr>
            <p:ph type="body" sz="quarter" idx="21"/>
          </p:nvPr>
        </p:nvSpPr>
        <p:spPr>
          <a:xfrm>
            <a:off x="866441" y="4350656"/>
            <a:ext cx="6620969" cy="16764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1800"/>
            </a:pPr>
          </a:p>
        </p:txBody>
      </p:sp>
      <p:sp>
        <p:nvSpPr>
          <p:cNvPr id="135" name="TextBox 8"/>
          <p:cNvSpPr txBox="1"/>
          <p:nvPr/>
        </p:nvSpPr>
        <p:spPr>
          <a:xfrm>
            <a:off x="719616" y="971252"/>
            <a:ext cx="510152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6" name="TextBox 12"/>
          <p:cNvSpPr txBox="1"/>
          <p:nvPr/>
        </p:nvSpPr>
        <p:spPr>
          <a:xfrm>
            <a:off x="7045409" y="2613786"/>
            <a:ext cx="510152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/>
          <p:nvPr>
            <p:ph type="title"/>
          </p:nvPr>
        </p:nvSpPr>
        <p:spPr>
          <a:xfrm>
            <a:off x="866441" y="3124200"/>
            <a:ext cx="6620969" cy="165318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145" name="Body Level One…"/>
          <p:cNvSpPr txBox="1"/>
          <p:nvPr>
            <p:ph type="body" sz="quarter" idx="1"/>
          </p:nvPr>
        </p:nvSpPr>
        <p:spPr>
          <a:xfrm>
            <a:off x="866441" y="4777380"/>
            <a:ext cx="66209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54" name="Body Level One…"/>
          <p:cNvSpPr txBox="1"/>
          <p:nvPr>
            <p:ph type="body" sz="quarter" idx="1"/>
          </p:nvPr>
        </p:nvSpPr>
        <p:spPr>
          <a:xfrm>
            <a:off x="474834" y="1981200"/>
            <a:ext cx="221072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Text Placeholder 3"/>
          <p:cNvSpPr/>
          <p:nvPr>
            <p:ph type="body" sz="quarter" idx="21"/>
          </p:nvPr>
        </p:nvSpPr>
        <p:spPr>
          <a:xfrm>
            <a:off x="489475" y="2667000"/>
            <a:ext cx="2196085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56" name="Text Placeholder 4"/>
          <p:cNvSpPr/>
          <p:nvPr>
            <p:ph type="body" sz="quarter" idx="22"/>
          </p:nvPr>
        </p:nvSpPr>
        <p:spPr>
          <a:xfrm>
            <a:off x="2913503" y="1981199"/>
            <a:ext cx="2202755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157" name="Text Placeholder 3"/>
          <p:cNvSpPr/>
          <p:nvPr>
            <p:ph type="body" sz="quarter" idx="23"/>
          </p:nvPr>
        </p:nvSpPr>
        <p:spPr>
          <a:xfrm>
            <a:off x="2905585" y="2667000"/>
            <a:ext cx="2210673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58" name="Text Placeholder 4"/>
          <p:cNvSpPr/>
          <p:nvPr>
            <p:ph type="body" sz="quarter" idx="24"/>
          </p:nvPr>
        </p:nvSpPr>
        <p:spPr>
          <a:xfrm>
            <a:off x="5344917" y="1981199"/>
            <a:ext cx="2199659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159" name="Text Placeholder 3"/>
          <p:cNvSpPr/>
          <p:nvPr>
            <p:ph type="body" sz="quarter" idx="25"/>
          </p:nvPr>
        </p:nvSpPr>
        <p:spPr>
          <a:xfrm>
            <a:off x="5344917" y="2667000"/>
            <a:ext cx="2199659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60" name="Straight Connector 16"/>
          <p:cNvSpPr/>
          <p:nvPr/>
        </p:nvSpPr>
        <p:spPr>
          <a:xfrm flipH="1">
            <a:off x="2795334" y="2133600"/>
            <a:ext cx="1" cy="3962401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1" name="Straight Connector 17"/>
          <p:cNvSpPr/>
          <p:nvPr/>
        </p:nvSpPr>
        <p:spPr>
          <a:xfrm flipH="1">
            <a:off x="5223030" y="2133600"/>
            <a:ext cx="1" cy="3966883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70" name="Body Level One…"/>
          <p:cNvSpPr txBox="1"/>
          <p:nvPr>
            <p:ph type="body" sz="quarter" idx="1"/>
          </p:nvPr>
        </p:nvSpPr>
        <p:spPr>
          <a:xfrm>
            <a:off x="489475" y="4250949"/>
            <a:ext cx="2205613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Picture Placeholder 2"/>
          <p:cNvSpPr/>
          <p:nvPr>
            <p:ph type="pic" sz="quarter" idx="21"/>
          </p:nvPr>
        </p:nvSpPr>
        <p:spPr>
          <a:xfrm>
            <a:off x="489474" y="2209800"/>
            <a:ext cx="2205614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72" name="Text Placeholder 3"/>
          <p:cNvSpPr/>
          <p:nvPr>
            <p:ph type="body" sz="quarter" idx="22"/>
          </p:nvPr>
        </p:nvSpPr>
        <p:spPr>
          <a:xfrm>
            <a:off x="489474" y="4827211"/>
            <a:ext cx="2205614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73" name="Text Placeholder 4"/>
          <p:cNvSpPr/>
          <p:nvPr>
            <p:ph type="body" sz="quarter" idx="23"/>
          </p:nvPr>
        </p:nvSpPr>
        <p:spPr>
          <a:xfrm>
            <a:off x="2917792" y="4250949"/>
            <a:ext cx="2198467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174" name="Picture Placeholder 2"/>
          <p:cNvSpPr/>
          <p:nvPr>
            <p:ph type="pic" sz="quarter" idx="24"/>
          </p:nvPr>
        </p:nvSpPr>
        <p:spPr>
          <a:xfrm>
            <a:off x="2917791" y="2209800"/>
            <a:ext cx="2198467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75" name="Text Placeholder 3"/>
          <p:cNvSpPr/>
          <p:nvPr>
            <p:ph type="body" sz="quarter" idx="25"/>
          </p:nvPr>
        </p:nvSpPr>
        <p:spPr>
          <a:xfrm>
            <a:off x="2916776" y="4827211"/>
            <a:ext cx="2201379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76" name="Text Placeholder 4"/>
          <p:cNvSpPr/>
          <p:nvPr>
            <p:ph type="body" sz="quarter" idx="26"/>
          </p:nvPr>
        </p:nvSpPr>
        <p:spPr>
          <a:xfrm>
            <a:off x="5344917" y="4250949"/>
            <a:ext cx="2199659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177" name="Picture Placeholder 2"/>
          <p:cNvSpPr/>
          <p:nvPr>
            <p:ph type="pic" sz="quarter" idx="27"/>
          </p:nvPr>
        </p:nvSpPr>
        <p:spPr>
          <a:xfrm>
            <a:off x="5344916" y="2209800"/>
            <a:ext cx="2199658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78" name="Text Placeholder 3"/>
          <p:cNvSpPr/>
          <p:nvPr>
            <p:ph type="body" sz="quarter" idx="28"/>
          </p:nvPr>
        </p:nvSpPr>
        <p:spPr>
          <a:xfrm>
            <a:off x="5344824" y="4827208"/>
            <a:ext cx="2202572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179" name="Straight Connector 16"/>
          <p:cNvSpPr/>
          <p:nvPr/>
        </p:nvSpPr>
        <p:spPr>
          <a:xfrm flipH="1">
            <a:off x="2795334" y="2133600"/>
            <a:ext cx="1" cy="3962401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0" name="Straight Connector 17"/>
          <p:cNvSpPr/>
          <p:nvPr/>
        </p:nvSpPr>
        <p:spPr>
          <a:xfrm flipH="1">
            <a:off x="5223030" y="2133600"/>
            <a:ext cx="1" cy="3966883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idx="1"/>
          </p:nvPr>
        </p:nvSpPr>
        <p:spPr>
          <a:xfrm>
            <a:off x="827699" y="2052925"/>
            <a:ext cx="6711655" cy="419548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21"/>
          <p:cNvSpPr/>
          <p:nvPr/>
        </p:nvSpPr>
        <p:spPr>
          <a:xfrm>
            <a:off x="6299432" y="1676400"/>
            <a:ext cx="2819401" cy="2819400"/>
          </a:xfrm>
          <a:prstGeom prst="ellipse">
            <a:avLst/>
          </a:prstGeom>
          <a:gradFill>
            <a:gsLst>
              <a:gs pos="0">
                <a:srgbClr val="F7F7F7">
                  <a:alpha val="7000"/>
                </a:srgbClr>
              </a:gs>
              <a:gs pos="36000">
                <a:srgbClr val="F7F7F7">
                  <a:alpha val="6000"/>
                </a:srgbClr>
              </a:gs>
              <a:gs pos="69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" name="Oval 22"/>
          <p:cNvSpPr/>
          <p:nvPr/>
        </p:nvSpPr>
        <p:spPr>
          <a:xfrm>
            <a:off x="5689832" y="-457201"/>
            <a:ext cx="1600201" cy="1600201"/>
          </a:xfrm>
          <a:prstGeom prst="ellipse">
            <a:avLst/>
          </a:prstGeom>
          <a:gradFill>
            <a:gsLst>
              <a:gs pos="0">
                <a:srgbClr val="F7F7F7">
                  <a:alpha val="14000"/>
                </a:srgbClr>
              </a:gs>
              <a:gs pos="36000">
                <a:srgbClr val="F7F7F7">
                  <a:alpha val="7000"/>
                </a:srgbClr>
              </a:gs>
              <a:gs pos="73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" name="Oval 23"/>
          <p:cNvSpPr/>
          <p:nvPr/>
        </p:nvSpPr>
        <p:spPr>
          <a:xfrm>
            <a:off x="6299432" y="6096000"/>
            <a:ext cx="990601" cy="990600"/>
          </a:xfrm>
          <a:prstGeom prst="ellipse">
            <a:avLst/>
          </a:prstGeom>
          <a:gradFill>
            <a:gsLst>
              <a:gs pos="0">
                <a:srgbClr val="F7F7F7">
                  <a:alpha val="14000"/>
                </a:srgbClr>
              </a:gs>
              <a:gs pos="36000">
                <a:srgbClr val="F7F7F7">
                  <a:alpha val="7000"/>
                </a:srgbClr>
              </a:gs>
              <a:gs pos="66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" name="Oval 19"/>
          <p:cNvSpPr/>
          <p:nvPr/>
        </p:nvSpPr>
        <p:spPr>
          <a:xfrm>
            <a:off x="-153988" y="2666999"/>
            <a:ext cx="4191001" cy="4191001"/>
          </a:xfrm>
          <a:prstGeom prst="ellipse">
            <a:avLst/>
          </a:prstGeom>
          <a:gradFill>
            <a:gsLst>
              <a:gs pos="0">
                <a:srgbClr val="F7F7F7">
                  <a:alpha val="11000"/>
                </a:srgbClr>
              </a:gs>
              <a:gs pos="36000">
                <a:srgbClr val="F7F7F7">
                  <a:alpha val="10000"/>
                </a:srgbClr>
              </a:gs>
              <a:gs pos="75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" name="Oval 20"/>
          <p:cNvSpPr/>
          <p:nvPr/>
        </p:nvSpPr>
        <p:spPr>
          <a:xfrm>
            <a:off x="-839788" y="2895600"/>
            <a:ext cx="2362201" cy="2362200"/>
          </a:xfrm>
          <a:prstGeom prst="ellipse">
            <a:avLst/>
          </a:prstGeom>
          <a:gradFill>
            <a:gsLst>
              <a:gs pos="0">
                <a:srgbClr val="F7F7F7">
                  <a:alpha val="8000"/>
                </a:srgbClr>
              </a:gs>
              <a:gs pos="36000">
                <a:srgbClr val="F7F7F7">
                  <a:alpha val="8000"/>
                </a:srgbClr>
              </a:gs>
              <a:gs pos="72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" name="Rectangle 18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E558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idx="1"/>
          </p:nvPr>
        </p:nvSpPr>
        <p:spPr>
          <a:xfrm>
            <a:off x="827699" y="2052925"/>
            <a:ext cx="6711655" cy="41954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xfrm>
            <a:off x="866443" y="2861734"/>
            <a:ext cx="6620968" cy="191564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866441" y="4777380"/>
            <a:ext cx="66209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0" name="Body Level One…"/>
          <p:cNvSpPr txBox="1"/>
          <p:nvPr>
            <p:ph type="body" sz="half" idx="1"/>
          </p:nvPr>
        </p:nvSpPr>
        <p:spPr>
          <a:xfrm>
            <a:off x="827699" y="2060575"/>
            <a:ext cx="3298114" cy="419576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68" indent="-321468">
              <a:defRPr sz="1800"/>
            </a:lvl2pPr>
            <a:lvl3pPr marL="1208314" indent="-293914">
              <a:defRPr sz="1800"/>
            </a:lvl3pPr>
            <a:lvl4pPr marL="1714500" indent="-342900">
              <a:defRPr sz="1800"/>
            </a:lvl4pPr>
            <a:lvl5pPr marL="2171700" indent="-342900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sz="quarter" idx="1"/>
          </p:nvPr>
        </p:nvSpPr>
        <p:spPr>
          <a:xfrm>
            <a:off x="827699" y="1905000"/>
            <a:ext cx="3298113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Text Placeholder 4"/>
          <p:cNvSpPr/>
          <p:nvPr>
            <p:ph type="body" sz="quarter" idx="21"/>
          </p:nvPr>
        </p:nvSpPr>
        <p:spPr>
          <a:xfrm>
            <a:off x="4241975" y="1904999"/>
            <a:ext cx="3298114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/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/>
          <p:nvPr>
            <p:ph type="title"/>
          </p:nvPr>
        </p:nvSpPr>
        <p:spPr>
          <a:xfrm>
            <a:off x="866441" y="1447800"/>
            <a:ext cx="2551463" cy="14478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sz="half" idx="1"/>
          </p:nvPr>
        </p:nvSpPr>
        <p:spPr>
          <a:xfrm>
            <a:off x="3589397" y="1447800"/>
            <a:ext cx="3898014" cy="4572000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Text Placeholder 3"/>
          <p:cNvSpPr/>
          <p:nvPr>
            <p:ph type="body" sz="quarter" idx="21"/>
          </p:nvPr>
        </p:nvSpPr>
        <p:spPr>
          <a:xfrm>
            <a:off x="866440" y="3129281"/>
            <a:ext cx="2551464" cy="28956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/>
          <p:nvPr/>
        </p:nvSpPr>
        <p:spPr>
          <a:xfrm>
            <a:off x="6299432" y="1676400"/>
            <a:ext cx="2819401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Oval 22"/>
          <p:cNvSpPr/>
          <p:nvPr/>
        </p:nvSpPr>
        <p:spPr>
          <a:xfrm>
            <a:off x="5689832" y="-457201"/>
            <a:ext cx="1600201" cy="1600201"/>
          </a:xfrm>
          <a:prstGeom prst="ellipse">
            <a:avLst/>
          </a:prstGeom>
          <a:gradFill>
            <a:gsLst>
              <a:gs pos="0">
                <a:srgbClr val="7AC4F0">
                  <a:alpha val="14000"/>
                </a:srgbClr>
              </a:gs>
              <a:gs pos="36000">
                <a:srgbClr val="7AC4F0">
                  <a:alpha val="7000"/>
                </a:srgbClr>
              </a:gs>
              <a:gs pos="73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Oval 23"/>
          <p:cNvSpPr/>
          <p:nvPr/>
        </p:nvSpPr>
        <p:spPr>
          <a:xfrm>
            <a:off x="6299432" y="6096000"/>
            <a:ext cx="990601" cy="990600"/>
          </a:xfrm>
          <a:prstGeom prst="ellipse">
            <a:avLst/>
          </a:prstGeom>
          <a:gradFill>
            <a:gsLst>
              <a:gs pos="0">
                <a:srgbClr val="7AC4F0">
                  <a:alpha val="14000"/>
                </a:srgbClr>
              </a:gs>
              <a:gs pos="36000">
                <a:srgbClr val="7AC4F0">
                  <a:alpha val="7000"/>
                </a:srgbClr>
              </a:gs>
              <a:gs pos="66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Oval 19"/>
          <p:cNvSpPr/>
          <p:nvPr/>
        </p:nvSpPr>
        <p:spPr>
          <a:xfrm>
            <a:off x="-153988" y="2666999"/>
            <a:ext cx="4191001" cy="4191001"/>
          </a:xfrm>
          <a:prstGeom prst="ellipse">
            <a:avLst/>
          </a:prstGeom>
          <a:gradFill>
            <a:gsLst>
              <a:gs pos="0">
                <a:srgbClr val="7AC4F0">
                  <a:alpha val="11000"/>
                </a:srgbClr>
              </a:gs>
              <a:gs pos="36000">
                <a:srgbClr val="7AC4F0">
                  <a:alpha val="10000"/>
                </a:srgbClr>
              </a:gs>
              <a:gs pos="75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Oval 20"/>
          <p:cNvSpPr/>
          <p:nvPr/>
        </p:nvSpPr>
        <p:spPr>
          <a:xfrm>
            <a:off x="-839788" y="2895600"/>
            <a:ext cx="2362201" cy="2362200"/>
          </a:xfrm>
          <a:prstGeom prst="ellipse">
            <a:avLst/>
          </a:prstGeom>
          <a:gradFill>
            <a:gsLst>
              <a:gs pos="0">
                <a:srgbClr val="7AC4F0">
                  <a:alpha val="8000"/>
                </a:srgbClr>
              </a:gs>
              <a:gs pos="36000">
                <a:srgbClr val="7AC4F0">
                  <a:alpha val="8000"/>
                </a:srgbClr>
              </a:gs>
              <a:gs pos="72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" name="Rectangle 18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Title Text"/>
          <p:cNvSpPr txBox="1"/>
          <p:nvPr>
            <p:ph type="title"/>
          </p:nvPr>
        </p:nvSpPr>
        <p:spPr>
          <a:xfrm>
            <a:off x="457200" y="274637"/>
            <a:ext cx="8229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Title Text</a:t>
            </a:r>
          </a:p>
        </p:txBody>
      </p:sp>
      <p:sp>
        <p:nvSpPr>
          <p:cNvPr id="9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/>
          <p:nvPr>
            <p:ph type="sldNum" sz="quarter" idx="2"/>
          </p:nvPr>
        </p:nvSpPr>
        <p:spPr>
          <a:xfrm>
            <a:off x="7831694" y="540183"/>
            <a:ext cx="498288" cy="5232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74700" marR="0" indent="-3175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001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6981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553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125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697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269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9841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b="0" baseline="0" cap="none" i="0" spc="0" strike="noStrike" sz="2000" u="none"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ctrTitle"/>
          </p:nvPr>
        </p:nvSpPr>
        <p:spPr>
          <a:xfrm>
            <a:off x="457200" y="2133600"/>
            <a:ext cx="7696200" cy="2514600"/>
          </a:xfrm>
          <a:prstGeom prst="rect">
            <a:avLst/>
          </a:prstGeom>
        </p:spPr>
        <p:txBody>
          <a:bodyPr/>
          <a:lstStyle/>
          <a:p>
            <a:pPr algn="ctr">
              <a:defRPr b="1" sz="40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Bridging the Gaps</a:t>
            </a:r>
            <a:br/>
            <a:r>
              <a:t>Managing Conflict Resolution </a:t>
            </a:r>
            <a:br/>
          </a:p>
        </p:txBody>
      </p:sp>
      <p:pic>
        <p:nvPicPr>
          <p:cNvPr id="19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0200" y="766698"/>
            <a:ext cx="3723641" cy="139899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extBox 5"/>
          <p:cNvSpPr txBox="1"/>
          <p:nvPr/>
        </p:nvSpPr>
        <p:spPr>
          <a:xfrm>
            <a:off x="502919" y="4648200"/>
            <a:ext cx="6766562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                                        </a:t>
            </a:r>
            <a:r>
              <a:rPr sz="2400"/>
              <a:t>COZETTE</a:t>
            </a:r>
            <a:r>
              <a:t> </a:t>
            </a:r>
            <a:r>
              <a:rPr sz="2400"/>
              <a:t>VERGARI, JD</a:t>
            </a:r>
          </a:p>
          <a:p>
            <a:pPr>
              <a:defRPr b="1" sz="24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                      ROTARY CLUB OF WESTCHESTER </a:t>
            </a:r>
          </a:p>
          <a:p>
            <a:pPr>
              <a:defRPr b="1" sz="24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                                      PDG D5280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1"/>
          <p:cNvSpPr txBox="1"/>
          <p:nvPr>
            <p:ph type="title"/>
          </p:nvPr>
        </p:nvSpPr>
        <p:spPr>
          <a:xfrm>
            <a:off x="3529986" y="629265"/>
            <a:ext cx="4007404" cy="164198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Agenda</a:t>
            </a:r>
          </a:p>
        </p:txBody>
      </p:sp>
      <p:pic>
        <p:nvPicPr>
          <p:cNvPr id="19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34689" t="0" r="35681" b="0"/>
          <a:stretch>
            <a:fillRect/>
          </a:stretch>
        </p:blipFill>
        <p:spPr>
          <a:xfrm>
            <a:off x="19" y="10"/>
            <a:ext cx="3044192" cy="6857922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Content Placeholder 2"/>
          <p:cNvSpPr txBox="1"/>
          <p:nvPr>
            <p:ph type="body" sz="half" idx="1"/>
          </p:nvPr>
        </p:nvSpPr>
        <p:spPr>
          <a:xfrm>
            <a:off x="3529986" y="2057399"/>
            <a:ext cx="5156815" cy="4191000"/>
          </a:xfrm>
          <a:prstGeom prst="rect">
            <a:avLst/>
          </a:prstGeom>
        </p:spPr>
        <p:txBody>
          <a:bodyPr/>
          <a:lstStyle/>
          <a:p>
            <a:pPr/>
          </a:p>
          <a:p>
            <a:pPr>
              <a:defRPr sz="2400"/>
            </a:pPr>
            <a:r>
              <a:t>What IS Conflict Resolution?</a:t>
            </a:r>
          </a:p>
          <a:p>
            <a:pPr>
              <a:defRPr sz="2400"/>
            </a:pPr>
            <a:r>
              <a:t>Steps to Deal with Conflict </a:t>
            </a:r>
          </a:p>
          <a:p>
            <a:pPr>
              <a:defRPr sz="2400"/>
            </a:pPr>
            <a:r>
              <a:t>When do you take it to the next level? To Whom?</a:t>
            </a:r>
          </a:p>
          <a:p>
            <a:pPr>
              <a:defRPr sz="2400"/>
            </a:pPr>
            <a:r>
              <a:t>Resources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72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3" name="Freeform 7"/>
          <p:cNvSpPr/>
          <p:nvPr/>
        </p:nvSpPr>
        <p:spPr>
          <a:xfrm>
            <a:off x="6539954" y="1460229"/>
            <a:ext cx="2604046" cy="825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6" fill="norm" stroke="1" extrusionOk="0">
                <a:moveTo>
                  <a:pt x="21589" y="0"/>
                </a:moveTo>
                <a:lnTo>
                  <a:pt x="21600" y="329"/>
                </a:lnTo>
                <a:lnTo>
                  <a:pt x="21600" y="12285"/>
                </a:lnTo>
                <a:lnTo>
                  <a:pt x="20926" y="12744"/>
                </a:lnTo>
                <a:cubicBezTo>
                  <a:pt x="15152" y="16503"/>
                  <a:pt x="3752" y="21600"/>
                  <a:pt x="262" y="21079"/>
                </a:cubicBezTo>
                <a:cubicBezTo>
                  <a:pt x="175" y="20515"/>
                  <a:pt x="87" y="19955"/>
                  <a:pt x="0" y="19391"/>
                </a:cubicBezTo>
                <a:lnTo>
                  <a:pt x="1170" y="18807"/>
                </a:lnTo>
                <a:lnTo>
                  <a:pt x="1767" y="18474"/>
                </a:lnTo>
                <a:lnTo>
                  <a:pt x="2378" y="18136"/>
                </a:lnTo>
                <a:lnTo>
                  <a:pt x="2998" y="17788"/>
                </a:lnTo>
                <a:lnTo>
                  <a:pt x="3620" y="17403"/>
                </a:lnTo>
                <a:lnTo>
                  <a:pt x="4253" y="17008"/>
                </a:lnTo>
                <a:lnTo>
                  <a:pt x="4897" y="16607"/>
                </a:lnTo>
                <a:lnTo>
                  <a:pt x="5549" y="16183"/>
                </a:lnTo>
                <a:lnTo>
                  <a:pt x="6206" y="15715"/>
                </a:lnTo>
                <a:lnTo>
                  <a:pt x="6873" y="15256"/>
                </a:lnTo>
                <a:lnTo>
                  <a:pt x="7544" y="14762"/>
                </a:lnTo>
                <a:lnTo>
                  <a:pt x="8221" y="14240"/>
                </a:lnTo>
                <a:lnTo>
                  <a:pt x="8901" y="13719"/>
                </a:lnTo>
                <a:lnTo>
                  <a:pt x="9587" y="13153"/>
                </a:lnTo>
                <a:lnTo>
                  <a:pt x="10282" y="12584"/>
                </a:lnTo>
                <a:lnTo>
                  <a:pt x="10972" y="11995"/>
                </a:lnTo>
                <a:lnTo>
                  <a:pt x="11669" y="11368"/>
                </a:lnTo>
                <a:lnTo>
                  <a:pt x="12375" y="10712"/>
                </a:lnTo>
                <a:lnTo>
                  <a:pt x="13080" y="10059"/>
                </a:lnTo>
                <a:lnTo>
                  <a:pt x="13783" y="9365"/>
                </a:lnTo>
                <a:lnTo>
                  <a:pt x="14498" y="8627"/>
                </a:lnTo>
                <a:lnTo>
                  <a:pt x="15200" y="7900"/>
                </a:lnTo>
                <a:lnTo>
                  <a:pt x="15914" y="7124"/>
                </a:lnTo>
                <a:lnTo>
                  <a:pt x="16633" y="6326"/>
                </a:lnTo>
                <a:lnTo>
                  <a:pt x="17338" y="5519"/>
                </a:lnTo>
                <a:lnTo>
                  <a:pt x="18050" y="4653"/>
                </a:lnTo>
                <a:lnTo>
                  <a:pt x="18761" y="3766"/>
                </a:lnTo>
                <a:lnTo>
                  <a:pt x="19472" y="2880"/>
                </a:lnTo>
                <a:lnTo>
                  <a:pt x="20178" y="1935"/>
                </a:lnTo>
                <a:lnTo>
                  <a:pt x="20884" y="97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04" name="Title 1"/>
          <p:cNvSpPr txBox="1"/>
          <p:nvPr>
            <p:ph type="title"/>
          </p:nvPr>
        </p:nvSpPr>
        <p:spPr>
          <a:xfrm>
            <a:off x="486696" y="629267"/>
            <a:ext cx="6939117" cy="101665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BEBEB"/>
                </a:solidFill>
              </a:defRPr>
            </a:lvl1pPr>
          </a:lstStyle>
          <a:p>
            <a:pPr/>
            <a:r>
              <a:t>Conflict Resolution</a:t>
            </a:r>
          </a:p>
        </p:txBody>
      </p:sp>
      <p:sp>
        <p:nvSpPr>
          <p:cNvPr id="205" name="Rectangle 76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6" name="Freeform: Shape 78"/>
          <p:cNvSpPr/>
          <p:nvPr/>
        </p:nvSpPr>
        <p:spPr>
          <a:xfrm>
            <a:off x="-1" y="1762066"/>
            <a:ext cx="9144314" cy="5095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27" y="52"/>
                </a:lnTo>
                <a:lnTo>
                  <a:pt x="501" y="205"/>
                </a:lnTo>
                <a:lnTo>
                  <a:pt x="773" y="312"/>
                </a:lnTo>
                <a:lnTo>
                  <a:pt x="1097" y="425"/>
                </a:lnTo>
                <a:lnTo>
                  <a:pt x="1482" y="560"/>
                </a:lnTo>
                <a:lnTo>
                  <a:pt x="1907" y="702"/>
                </a:lnTo>
                <a:lnTo>
                  <a:pt x="2387" y="852"/>
                </a:lnTo>
                <a:lnTo>
                  <a:pt x="2909" y="1011"/>
                </a:lnTo>
                <a:lnTo>
                  <a:pt x="3477" y="1170"/>
                </a:lnTo>
                <a:lnTo>
                  <a:pt x="4082" y="1332"/>
                </a:lnTo>
                <a:lnTo>
                  <a:pt x="4734" y="1482"/>
                </a:lnTo>
                <a:lnTo>
                  <a:pt x="5417" y="1626"/>
                </a:lnTo>
                <a:lnTo>
                  <a:pt x="6138" y="1757"/>
                </a:lnTo>
                <a:lnTo>
                  <a:pt x="6890" y="1881"/>
                </a:lnTo>
                <a:lnTo>
                  <a:pt x="7674" y="1999"/>
                </a:lnTo>
                <a:lnTo>
                  <a:pt x="8076" y="2040"/>
                </a:lnTo>
                <a:lnTo>
                  <a:pt x="8486" y="2086"/>
                </a:lnTo>
                <a:lnTo>
                  <a:pt x="8903" y="2129"/>
                </a:lnTo>
                <a:lnTo>
                  <a:pt x="9322" y="2157"/>
                </a:lnTo>
                <a:lnTo>
                  <a:pt x="9750" y="2183"/>
                </a:lnTo>
                <a:lnTo>
                  <a:pt x="10182" y="2209"/>
                </a:lnTo>
                <a:lnTo>
                  <a:pt x="10622" y="2227"/>
                </a:lnTo>
                <a:lnTo>
                  <a:pt x="11067" y="2227"/>
                </a:lnTo>
                <a:lnTo>
                  <a:pt x="11516" y="2236"/>
                </a:lnTo>
                <a:lnTo>
                  <a:pt x="11970" y="2227"/>
                </a:lnTo>
                <a:lnTo>
                  <a:pt x="12430" y="2209"/>
                </a:lnTo>
                <a:lnTo>
                  <a:pt x="12890" y="2193"/>
                </a:lnTo>
                <a:lnTo>
                  <a:pt x="13357" y="2157"/>
                </a:lnTo>
                <a:lnTo>
                  <a:pt x="13828" y="2120"/>
                </a:lnTo>
                <a:lnTo>
                  <a:pt x="14298" y="2077"/>
                </a:lnTo>
                <a:lnTo>
                  <a:pt x="14774" y="2016"/>
                </a:lnTo>
                <a:lnTo>
                  <a:pt x="15253" y="1944"/>
                </a:lnTo>
                <a:lnTo>
                  <a:pt x="15735" y="1874"/>
                </a:lnTo>
                <a:lnTo>
                  <a:pt x="16216" y="1785"/>
                </a:lnTo>
                <a:lnTo>
                  <a:pt x="16704" y="1678"/>
                </a:lnTo>
                <a:lnTo>
                  <a:pt x="17186" y="1571"/>
                </a:lnTo>
                <a:lnTo>
                  <a:pt x="17676" y="1448"/>
                </a:lnTo>
                <a:lnTo>
                  <a:pt x="18169" y="1313"/>
                </a:lnTo>
                <a:lnTo>
                  <a:pt x="18655" y="1170"/>
                </a:lnTo>
                <a:lnTo>
                  <a:pt x="19147" y="1004"/>
                </a:lnTo>
                <a:lnTo>
                  <a:pt x="19638" y="826"/>
                </a:lnTo>
                <a:lnTo>
                  <a:pt x="20130" y="649"/>
                </a:lnTo>
                <a:lnTo>
                  <a:pt x="20620" y="442"/>
                </a:lnTo>
                <a:lnTo>
                  <a:pt x="21108" y="232"/>
                </a:lnTo>
                <a:lnTo>
                  <a:pt x="21599" y="10"/>
                </a:lnTo>
                <a:lnTo>
                  <a:pt x="21599" y="8942"/>
                </a:lnTo>
                <a:lnTo>
                  <a:pt x="21599" y="8942"/>
                </a:lnTo>
                <a:lnTo>
                  <a:pt x="21599" y="11879"/>
                </a:lnTo>
                <a:lnTo>
                  <a:pt x="21600" y="11879"/>
                </a:lnTo>
                <a:lnTo>
                  <a:pt x="21600" y="21600"/>
                </a:lnTo>
                <a:lnTo>
                  <a:pt x="0" y="21600"/>
                </a:lnTo>
                <a:lnTo>
                  <a:pt x="0" y="17271"/>
                </a:lnTo>
                <a:lnTo>
                  <a:pt x="0" y="17271"/>
                </a:lnTo>
                <a:lnTo>
                  <a:pt x="0" y="8942"/>
                </a:lnTo>
                <a:lnTo>
                  <a:pt x="0" y="89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15" name="Content Placeholder 2"/>
          <p:cNvGrpSpPr/>
          <p:nvPr/>
        </p:nvGrpSpPr>
        <p:grpSpPr>
          <a:xfrm>
            <a:off x="496050" y="2948414"/>
            <a:ext cx="8152821" cy="3298496"/>
            <a:chOff x="0" y="0"/>
            <a:chExt cx="8152819" cy="3298494"/>
          </a:xfrm>
        </p:grpSpPr>
        <p:sp>
          <p:nvSpPr>
            <p:cNvPr id="207" name="Square"/>
            <p:cNvSpPr/>
            <p:nvPr/>
          </p:nvSpPr>
          <p:spPr>
            <a:xfrm>
              <a:off x="790945" y="130421"/>
              <a:ext cx="851787" cy="851787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8" name="Also known as Conflict Management"/>
            <p:cNvSpPr txBox="1"/>
            <p:nvPr/>
          </p:nvSpPr>
          <p:spPr>
            <a:xfrm>
              <a:off x="0" y="1106749"/>
              <a:ext cx="2433678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889000">
                <a:lnSpc>
                  <a:spcPct val="90000"/>
                </a:lnSpc>
                <a:spcBef>
                  <a:spcPts val="800"/>
                </a:spcBef>
                <a:defRPr b="1" sz="2000"/>
              </a:lvl1pPr>
            </a:lstStyle>
            <a:p>
              <a:pPr/>
              <a:r>
                <a:t>Also known as Conflict Management</a:t>
              </a:r>
            </a:p>
          </p:txBody>
        </p:sp>
        <p:sp>
          <p:nvSpPr>
            <p:cNvPr id="209" name="It can be a misunderstanding, a disagreement, or …..?"/>
            <p:cNvSpPr txBox="1"/>
            <p:nvPr/>
          </p:nvSpPr>
          <p:spPr>
            <a:xfrm>
              <a:off x="0" y="1961038"/>
              <a:ext cx="2433678" cy="10337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800100">
                <a:lnSpc>
                  <a:spcPct val="90000"/>
                </a:lnSpc>
                <a:spcBef>
                  <a:spcPts val="700"/>
                </a:spcBef>
              </a:lvl1pPr>
            </a:lstStyle>
            <a:p>
              <a:pPr/>
              <a:r>
                <a:t>It can be a misunderstanding, a disagreement, or …..? </a:t>
              </a:r>
            </a:p>
          </p:txBody>
        </p:sp>
        <p:sp>
          <p:nvSpPr>
            <p:cNvPr id="210" name="Square"/>
            <p:cNvSpPr/>
            <p:nvPr/>
          </p:nvSpPr>
          <p:spPr>
            <a:xfrm>
              <a:off x="3650516" y="130421"/>
              <a:ext cx="851787" cy="851787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1" name="Conflict is normal when you have people working together"/>
            <p:cNvSpPr txBox="1"/>
            <p:nvPr/>
          </p:nvSpPr>
          <p:spPr>
            <a:xfrm>
              <a:off x="2859571" y="1106749"/>
              <a:ext cx="2433678" cy="11277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889000">
                <a:lnSpc>
                  <a:spcPct val="90000"/>
                </a:lnSpc>
                <a:spcBef>
                  <a:spcPts val="800"/>
                </a:spcBef>
                <a:defRPr b="1" sz="2000"/>
              </a:lvl1pPr>
            </a:lstStyle>
            <a:p>
              <a:pPr/>
              <a:r>
                <a:t>Conflict is normal when you have people working together</a:t>
              </a:r>
            </a:p>
          </p:txBody>
        </p:sp>
        <p:sp>
          <p:nvSpPr>
            <p:cNvPr id="212" name="Square"/>
            <p:cNvSpPr/>
            <p:nvPr/>
          </p:nvSpPr>
          <p:spPr>
            <a:xfrm>
              <a:off x="6510086" y="0"/>
              <a:ext cx="851787" cy="851786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3" name="Conflict can be good"/>
            <p:cNvSpPr txBox="1"/>
            <p:nvPr/>
          </p:nvSpPr>
          <p:spPr>
            <a:xfrm>
              <a:off x="5412985" y="1134922"/>
              <a:ext cx="2433678" cy="579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889000">
                <a:lnSpc>
                  <a:spcPct val="90000"/>
                </a:lnSpc>
                <a:spcBef>
                  <a:spcPts val="800"/>
                </a:spcBef>
                <a:defRPr b="1" sz="2000"/>
              </a:lvl1pPr>
            </a:lstStyle>
            <a:p>
              <a:pPr/>
              <a:r>
                <a:t>Conflict can be good </a:t>
              </a:r>
            </a:p>
          </p:txBody>
        </p:sp>
        <p:sp>
          <p:nvSpPr>
            <p:cNvPr id="214" name="Good ideas and suggestions can come out of conflict…"/>
            <p:cNvSpPr txBox="1"/>
            <p:nvPr/>
          </p:nvSpPr>
          <p:spPr>
            <a:xfrm>
              <a:off x="5719142" y="1569770"/>
              <a:ext cx="2433678" cy="17287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defTabSz="800100">
                <a:lnSpc>
                  <a:spcPct val="90000"/>
                </a:lnSpc>
                <a:spcBef>
                  <a:spcPts val="700"/>
                </a:spcBef>
              </a:pPr>
            </a:p>
            <a:p>
              <a:pPr algn="ctr" defTabSz="800100">
                <a:lnSpc>
                  <a:spcPct val="90000"/>
                </a:lnSpc>
                <a:spcBef>
                  <a:spcPts val="700"/>
                </a:spcBef>
              </a:pPr>
              <a:r>
                <a:t>Good ideas and suggestions can come out of conflict</a:t>
              </a:r>
            </a:p>
            <a:p>
              <a:pPr algn="ctr" defTabSz="800100">
                <a:lnSpc>
                  <a:spcPct val="90000"/>
                </a:lnSpc>
                <a:spcBef>
                  <a:spcPts val="700"/>
                </a:spcBef>
              </a:pPr>
              <a:r>
                <a:t>Working towards a solution is important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Freeform 7"/>
          <p:cNvSpPr/>
          <p:nvPr/>
        </p:nvSpPr>
        <p:spPr>
          <a:xfrm>
            <a:off x="6539954" y="1460229"/>
            <a:ext cx="2604046" cy="825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6" fill="norm" stroke="1" extrusionOk="0">
                <a:moveTo>
                  <a:pt x="21589" y="0"/>
                </a:moveTo>
                <a:lnTo>
                  <a:pt x="21600" y="329"/>
                </a:lnTo>
                <a:lnTo>
                  <a:pt x="21600" y="12285"/>
                </a:lnTo>
                <a:lnTo>
                  <a:pt x="20926" y="12744"/>
                </a:lnTo>
                <a:cubicBezTo>
                  <a:pt x="15152" y="16503"/>
                  <a:pt x="3752" y="21600"/>
                  <a:pt x="262" y="21079"/>
                </a:cubicBezTo>
                <a:cubicBezTo>
                  <a:pt x="175" y="20515"/>
                  <a:pt x="87" y="19955"/>
                  <a:pt x="0" y="19391"/>
                </a:cubicBezTo>
                <a:lnTo>
                  <a:pt x="1170" y="18807"/>
                </a:lnTo>
                <a:lnTo>
                  <a:pt x="1767" y="18474"/>
                </a:lnTo>
                <a:lnTo>
                  <a:pt x="2378" y="18136"/>
                </a:lnTo>
                <a:lnTo>
                  <a:pt x="2998" y="17788"/>
                </a:lnTo>
                <a:lnTo>
                  <a:pt x="3620" y="17403"/>
                </a:lnTo>
                <a:lnTo>
                  <a:pt x="4253" y="17008"/>
                </a:lnTo>
                <a:lnTo>
                  <a:pt x="4897" y="16607"/>
                </a:lnTo>
                <a:lnTo>
                  <a:pt x="5549" y="16183"/>
                </a:lnTo>
                <a:lnTo>
                  <a:pt x="6206" y="15715"/>
                </a:lnTo>
                <a:lnTo>
                  <a:pt x="6873" y="15256"/>
                </a:lnTo>
                <a:lnTo>
                  <a:pt x="7544" y="14762"/>
                </a:lnTo>
                <a:lnTo>
                  <a:pt x="8221" y="14240"/>
                </a:lnTo>
                <a:lnTo>
                  <a:pt x="8901" y="13719"/>
                </a:lnTo>
                <a:lnTo>
                  <a:pt x="9587" y="13153"/>
                </a:lnTo>
                <a:lnTo>
                  <a:pt x="10282" y="12584"/>
                </a:lnTo>
                <a:lnTo>
                  <a:pt x="10972" y="11995"/>
                </a:lnTo>
                <a:lnTo>
                  <a:pt x="11669" y="11368"/>
                </a:lnTo>
                <a:lnTo>
                  <a:pt x="12375" y="10712"/>
                </a:lnTo>
                <a:lnTo>
                  <a:pt x="13080" y="10059"/>
                </a:lnTo>
                <a:lnTo>
                  <a:pt x="13783" y="9365"/>
                </a:lnTo>
                <a:lnTo>
                  <a:pt x="14498" y="8627"/>
                </a:lnTo>
                <a:lnTo>
                  <a:pt x="15200" y="7900"/>
                </a:lnTo>
                <a:lnTo>
                  <a:pt x="15914" y="7124"/>
                </a:lnTo>
                <a:lnTo>
                  <a:pt x="16633" y="6326"/>
                </a:lnTo>
                <a:lnTo>
                  <a:pt x="17338" y="5519"/>
                </a:lnTo>
                <a:lnTo>
                  <a:pt x="18050" y="4653"/>
                </a:lnTo>
                <a:lnTo>
                  <a:pt x="18761" y="3766"/>
                </a:lnTo>
                <a:lnTo>
                  <a:pt x="19472" y="2880"/>
                </a:lnTo>
                <a:lnTo>
                  <a:pt x="20178" y="1935"/>
                </a:lnTo>
                <a:lnTo>
                  <a:pt x="20884" y="97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0" name="Title 1"/>
          <p:cNvSpPr txBox="1"/>
          <p:nvPr>
            <p:ph type="title"/>
          </p:nvPr>
        </p:nvSpPr>
        <p:spPr>
          <a:xfrm>
            <a:off x="486696" y="629267"/>
            <a:ext cx="6939117" cy="101665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Steps to Deal with Conflict</a:t>
            </a:r>
          </a:p>
        </p:txBody>
      </p:sp>
      <p:sp>
        <p:nvSpPr>
          <p:cNvPr id="221" name="Rectangle 35"/>
          <p:cNvSpPr/>
          <p:nvPr/>
        </p:nvSpPr>
        <p:spPr>
          <a:xfrm>
            <a:off x="-1" y="3924297"/>
            <a:ext cx="9144315" cy="29337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2" name="Freeform 5"/>
          <p:cNvSpPr/>
          <p:nvPr/>
        </p:nvSpPr>
        <p:spPr>
          <a:xfrm>
            <a:off x="-1" y="1762067"/>
            <a:ext cx="9143774" cy="2802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519"/>
                </a:lnTo>
                <a:lnTo>
                  <a:pt x="21600" y="21600"/>
                </a:lnTo>
                <a:lnTo>
                  <a:pt x="21600" y="19"/>
                </a:lnTo>
                <a:lnTo>
                  <a:pt x="21110" y="421"/>
                </a:lnTo>
                <a:lnTo>
                  <a:pt x="20622" y="805"/>
                </a:lnTo>
                <a:lnTo>
                  <a:pt x="20131" y="1180"/>
                </a:lnTo>
                <a:lnTo>
                  <a:pt x="19639" y="1501"/>
                </a:lnTo>
                <a:lnTo>
                  <a:pt x="19148" y="1825"/>
                </a:lnTo>
                <a:lnTo>
                  <a:pt x="18656" y="2128"/>
                </a:lnTo>
                <a:lnTo>
                  <a:pt x="18170" y="2387"/>
                </a:lnTo>
                <a:lnTo>
                  <a:pt x="17677" y="2633"/>
                </a:lnTo>
                <a:lnTo>
                  <a:pt x="17187" y="2857"/>
                </a:lnTo>
                <a:lnTo>
                  <a:pt x="16705" y="3051"/>
                </a:lnTo>
                <a:lnTo>
                  <a:pt x="16217" y="3245"/>
                </a:lnTo>
                <a:lnTo>
                  <a:pt x="15736" y="3407"/>
                </a:lnTo>
                <a:lnTo>
                  <a:pt x="15254" y="3534"/>
                </a:lnTo>
                <a:lnTo>
                  <a:pt x="14774" y="3667"/>
                </a:lnTo>
                <a:lnTo>
                  <a:pt x="14299" y="3777"/>
                </a:lnTo>
                <a:lnTo>
                  <a:pt x="13828" y="3856"/>
                </a:lnTo>
                <a:lnTo>
                  <a:pt x="13357" y="3923"/>
                </a:lnTo>
                <a:lnTo>
                  <a:pt x="12891" y="3988"/>
                </a:lnTo>
                <a:lnTo>
                  <a:pt x="12431" y="4018"/>
                </a:lnTo>
                <a:lnTo>
                  <a:pt x="11971" y="4050"/>
                </a:lnTo>
                <a:lnTo>
                  <a:pt x="11517" y="4066"/>
                </a:lnTo>
                <a:lnTo>
                  <a:pt x="11068" y="4050"/>
                </a:lnTo>
                <a:lnTo>
                  <a:pt x="10623" y="4050"/>
                </a:lnTo>
                <a:lnTo>
                  <a:pt x="10182" y="4018"/>
                </a:lnTo>
                <a:lnTo>
                  <a:pt x="9750" y="3969"/>
                </a:lnTo>
                <a:lnTo>
                  <a:pt x="9323" y="3923"/>
                </a:lnTo>
                <a:lnTo>
                  <a:pt x="8904" y="3872"/>
                </a:lnTo>
                <a:lnTo>
                  <a:pt x="8487" y="3794"/>
                </a:lnTo>
                <a:lnTo>
                  <a:pt x="8076" y="3710"/>
                </a:lnTo>
                <a:lnTo>
                  <a:pt x="7674" y="3634"/>
                </a:lnTo>
                <a:lnTo>
                  <a:pt x="6890" y="3421"/>
                </a:lnTo>
                <a:lnTo>
                  <a:pt x="6139" y="3194"/>
                </a:lnTo>
                <a:lnTo>
                  <a:pt x="5417" y="2957"/>
                </a:lnTo>
                <a:lnTo>
                  <a:pt x="4735" y="2695"/>
                </a:lnTo>
                <a:lnTo>
                  <a:pt x="4082" y="2422"/>
                </a:lnTo>
                <a:lnTo>
                  <a:pt x="3478" y="2128"/>
                </a:lnTo>
                <a:lnTo>
                  <a:pt x="2910" y="1839"/>
                </a:lnTo>
                <a:lnTo>
                  <a:pt x="2387" y="1550"/>
                </a:lnTo>
                <a:lnTo>
                  <a:pt x="1907" y="1277"/>
                </a:lnTo>
                <a:lnTo>
                  <a:pt x="1482" y="1018"/>
                </a:lnTo>
                <a:lnTo>
                  <a:pt x="1097" y="772"/>
                </a:lnTo>
                <a:lnTo>
                  <a:pt x="773" y="567"/>
                </a:lnTo>
                <a:lnTo>
                  <a:pt x="501" y="373"/>
                </a:lnTo>
                <a:lnTo>
                  <a:pt x="127" y="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35" name="Content Placeholder 2"/>
          <p:cNvGrpSpPr/>
          <p:nvPr/>
        </p:nvGrpSpPr>
        <p:grpSpPr>
          <a:xfrm>
            <a:off x="107675" y="1976531"/>
            <a:ext cx="6597383" cy="4796021"/>
            <a:chOff x="0" y="0"/>
            <a:chExt cx="6597381" cy="4796020"/>
          </a:xfrm>
        </p:grpSpPr>
        <p:grpSp>
          <p:nvGrpSpPr>
            <p:cNvPr id="225" name="Group"/>
            <p:cNvGrpSpPr/>
            <p:nvPr/>
          </p:nvGrpSpPr>
          <p:grpSpPr>
            <a:xfrm>
              <a:off x="0" y="221400"/>
              <a:ext cx="6597382" cy="1842749"/>
              <a:chOff x="0" y="0"/>
              <a:chExt cx="6597381" cy="1842748"/>
            </a:xfrm>
          </p:grpSpPr>
          <p:sp>
            <p:nvSpPr>
              <p:cNvPr id="223" name="Rectangle"/>
              <p:cNvSpPr/>
              <p:nvPr/>
            </p:nvSpPr>
            <p:spPr>
              <a:xfrm>
                <a:off x="-1" y="0"/>
                <a:ext cx="6597383" cy="1842749"/>
              </a:xfrm>
              <a:prstGeom prst="rect">
                <a:avLst/>
              </a:prstGeom>
              <a:solidFill>
                <a:srgbClr val="FFFFFF">
                  <a:alpha val="90000"/>
                </a:srgbClr>
              </a:solidFill>
              <a:ln w="1905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666750">
                  <a:lnSpc>
                    <a:spcPct val="90000"/>
                  </a:lnSpc>
                  <a:spcBef>
                    <a:spcPts val="3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4" name="Deal with it, don’t delay, Don’t be afraid of it…"/>
              <p:cNvSpPr txBox="1"/>
              <p:nvPr/>
            </p:nvSpPr>
            <p:spPr>
              <a:xfrm>
                <a:off x="405349" y="205740"/>
                <a:ext cx="5786683" cy="16078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6679" tIns="106679" rIns="106679" bIns="106679" numCol="1" anchor="t">
                <a:spAutoFit/>
              </a:bodyPr>
              <a:lstStyle/>
              <a:p>
                <a:pPr lvl="1" marL="114300" indent="-114300" defTabSz="66675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500">
                    <a:solidFill>
                      <a:srgbClr val="FFFFFF"/>
                    </a:solidFill>
                  </a:defRPr>
                </a:pPr>
                <a:r>
                  <a:t>Deal with it, don’t delay, Don’t be afraid of it</a:t>
                </a:r>
              </a:p>
              <a:p>
                <a:pPr lvl="1" marL="114300" indent="-114300" defTabSz="66675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500">
                    <a:solidFill>
                      <a:srgbClr val="FFFFFF"/>
                    </a:solidFill>
                  </a:defRPr>
                </a:pPr>
                <a:r>
                  <a:t>Gather the facts first, The who, why, what, when, and where, sometimes “How”</a:t>
                </a:r>
              </a:p>
              <a:p>
                <a:pPr lvl="1" marL="114300" indent="-114300" defTabSz="66675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500">
                    <a:solidFill>
                      <a:srgbClr val="FFFFFF"/>
                    </a:solidFill>
                  </a:defRPr>
                </a:pPr>
                <a:r>
                  <a:t>Talk to all concerned parties individually</a:t>
                </a:r>
              </a:p>
              <a:p>
                <a:pPr lvl="1" marL="114300" indent="-114300" defTabSz="66675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b="1" sz="1500">
                    <a:solidFill>
                      <a:srgbClr val="FFFFFF"/>
                    </a:solidFill>
                  </a:defRPr>
                </a:pPr>
                <a:r>
                  <a:t>Listen (truly hear) </a:t>
                </a:r>
                <a:r>
                  <a:rPr b="0"/>
                  <a:t>what is being said </a:t>
                </a:r>
                <a:r>
                  <a:t>with empathy</a:t>
                </a:r>
              </a:p>
              <a:p>
                <a:pPr lvl="1" marL="114300" indent="-114300" defTabSz="66675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500">
                    <a:solidFill>
                      <a:srgbClr val="FFFFFF"/>
                    </a:solidFill>
                  </a:defRPr>
                </a:pPr>
                <a:r>
                  <a:t>Don’t overreact - Remember, you are Switzerland</a:t>
                </a:r>
              </a:p>
            </p:txBody>
          </p:sp>
        </p:grpSp>
        <p:grpSp>
          <p:nvGrpSpPr>
            <p:cNvPr id="228" name="Group"/>
            <p:cNvGrpSpPr/>
            <p:nvPr/>
          </p:nvGrpSpPr>
          <p:grpSpPr>
            <a:xfrm>
              <a:off x="329869" y="0"/>
              <a:ext cx="4618167" cy="442801"/>
              <a:chOff x="0" y="0"/>
              <a:chExt cx="4618166" cy="442800"/>
            </a:xfrm>
          </p:grpSpPr>
          <p:sp>
            <p:nvSpPr>
              <p:cNvPr id="226" name="Rounded Rectangle"/>
              <p:cNvSpPr/>
              <p:nvPr/>
            </p:nvSpPr>
            <p:spPr>
              <a:xfrm>
                <a:off x="0" y="0"/>
                <a:ext cx="4618167" cy="44280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6667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7" name="Step 1 – Identify the issue"/>
              <p:cNvSpPr txBox="1"/>
              <p:nvPr/>
            </p:nvSpPr>
            <p:spPr>
              <a:xfrm>
                <a:off x="196172" y="107100"/>
                <a:ext cx="4225822" cy="228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666750">
                  <a:lnSpc>
                    <a:spcPct val="90000"/>
                  </a:lnSpc>
                  <a:spcBef>
                    <a:spcPts val="600"/>
                  </a:spcBef>
                  <a:defRPr sz="15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Step 1 – Identify the issue</a:t>
                </a:r>
              </a:p>
            </p:txBody>
          </p:sp>
        </p:grpSp>
        <p:grpSp>
          <p:nvGrpSpPr>
            <p:cNvPr id="231" name="Group"/>
            <p:cNvGrpSpPr/>
            <p:nvPr/>
          </p:nvGrpSpPr>
          <p:grpSpPr>
            <a:xfrm>
              <a:off x="0" y="2480771"/>
              <a:ext cx="6597382" cy="2315250"/>
              <a:chOff x="0" y="0"/>
              <a:chExt cx="6597381" cy="2315249"/>
            </a:xfrm>
          </p:grpSpPr>
          <p:sp>
            <p:nvSpPr>
              <p:cNvPr id="229" name="Rectangle"/>
              <p:cNvSpPr/>
              <p:nvPr/>
            </p:nvSpPr>
            <p:spPr>
              <a:xfrm>
                <a:off x="-1" y="0"/>
                <a:ext cx="6597383" cy="2315250"/>
              </a:xfrm>
              <a:prstGeom prst="rect">
                <a:avLst/>
              </a:prstGeom>
              <a:solidFill>
                <a:srgbClr val="FFFFFF">
                  <a:alpha val="90000"/>
                </a:srgbClr>
              </a:solidFill>
              <a:ln w="1905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666750">
                  <a:lnSpc>
                    <a:spcPct val="90000"/>
                  </a:lnSpc>
                  <a:spcBef>
                    <a:spcPts val="300"/>
                  </a:spcBef>
                  <a:defRPr sz="15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0" name="Know your management style – how do YOU show up at the table…"/>
              <p:cNvSpPr txBox="1"/>
              <p:nvPr/>
            </p:nvSpPr>
            <p:spPr>
              <a:xfrm>
                <a:off x="405349" y="205740"/>
                <a:ext cx="5786683" cy="20878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6679" tIns="106679" rIns="106679" bIns="106679" numCol="1" anchor="t">
                <a:spAutoFit/>
              </a:bodyPr>
              <a:lstStyle/>
              <a:p>
                <a:pPr lvl="1" marL="114300" indent="-114300" defTabSz="66675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500">
                    <a:solidFill>
                      <a:srgbClr val="FFFFFF"/>
                    </a:solidFill>
                  </a:defRPr>
                </a:pPr>
                <a:r>
                  <a:t>Know your management style – how do YOU show up at the table</a:t>
                </a:r>
              </a:p>
              <a:p>
                <a:pPr lvl="2" marL="228600" indent="-114300" defTabSz="66675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500">
                    <a:solidFill>
                      <a:srgbClr val="FFFFFF"/>
                    </a:solidFill>
                  </a:defRPr>
                </a:pPr>
                <a:r>
                  <a:t>Biggest thing – stay calm - Remain relaxed and focused</a:t>
                </a:r>
              </a:p>
              <a:p>
                <a:pPr lvl="1" marL="114300" indent="-114300" defTabSz="66675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500">
                    <a:solidFill>
                      <a:srgbClr val="FFFFFF"/>
                    </a:solidFill>
                  </a:defRPr>
                </a:pPr>
                <a:r>
                  <a:t>Control YOUR emotions and behaviors </a:t>
                </a:r>
              </a:p>
              <a:p>
                <a:pPr lvl="2" marL="228600" indent="-114300" defTabSz="66675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500">
                    <a:solidFill>
                      <a:srgbClr val="FFFFFF"/>
                    </a:solidFill>
                  </a:defRPr>
                </a:pPr>
                <a:r>
                  <a:t>Raising YOUR voice doesn’t help!</a:t>
                </a:r>
              </a:p>
              <a:p>
                <a:pPr lvl="1" marL="114300" indent="-114300" defTabSz="66675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500">
                    <a:solidFill>
                      <a:srgbClr val="FFFFFF"/>
                    </a:solidFill>
                  </a:defRPr>
                </a:pPr>
                <a:r>
                  <a:t>Pay attention to the feelings being expressed </a:t>
                </a:r>
              </a:p>
              <a:p>
                <a:pPr lvl="2" marL="228600" indent="-114300" defTabSz="66675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500">
                    <a:solidFill>
                      <a:srgbClr val="FFFFFF"/>
                    </a:solidFill>
                  </a:defRPr>
                </a:pPr>
                <a:r>
                  <a:t>Not just words – body language, facial expressions</a:t>
                </a:r>
              </a:p>
            </p:txBody>
          </p:sp>
        </p:grpSp>
        <p:grpSp>
          <p:nvGrpSpPr>
            <p:cNvPr id="234" name="Group"/>
            <p:cNvGrpSpPr/>
            <p:nvPr/>
          </p:nvGrpSpPr>
          <p:grpSpPr>
            <a:xfrm>
              <a:off x="329869" y="2145150"/>
              <a:ext cx="4618167" cy="442801"/>
              <a:chOff x="0" y="0"/>
              <a:chExt cx="4618166" cy="442800"/>
            </a:xfrm>
          </p:grpSpPr>
          <p:sp>
            <p:nvSpPr>
              <p:cNvPr id="232" name="Rounded Rectangle"/>
              <p:cNvSpPr/>
              <p:nvPr/>
            </p:nvSpPr>
            <p:spPr>
              <a:xfrm>
                <a:off x="0" y="0"/>
                <a:ext cx="4618167" cy="44280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6667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3" name="Step 2"/>
              <p:cNvSpPr txBox="1"/>
              <p:nvPr/>
            </p:nvSpPr>
            <p:spPr>
              <a:xfrm>
                <a:off x="196172" y="107099"/>
                <a:ext cx="4225822" cy="228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defTabSz="666750">
                  <a:lnSpc>
                    <a:spcPct val="90000"/>
                  </a:lnSpc>
                  <a:spcBef>
                    <a:spcPts val="600"/>
                  </a:spcBef>
                  <a:defRPr sz="15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Step 2 </a:t>
                </a:r>
              </a:p>
            </p:txBody>
          </p:sp>
        </p:grpSp>
      </p:grpSp>
      <p:pic>
        <p:nvPicPr>
          <p:cNvPr id="23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5599" y="3206292"/>
            <a:ext cx="1951516" cy="14360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Freeform 7"/>
          <p:cNvSpPr/>
          <p:nvPr/>
        </p:nvSpPr>
        <p:spPr>
          <a:xfrm>
            <a:off x="6539954" y="1460229"/>
            <a:ext cx="2604046" cy="825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6" fill="norm" stroke="1" extrusionOk="0">
                <a:moveTo>
                  <a:pt x="21589" y="0"/>
                </a:moveTo>
                <a:lnTo>
                  <a:pt x="21600" y="329"/>
                </a:lnTo>
                <a:lnTo>
                  <a:pt x="21600" y="12285"/>
                </a:lnTo>
                <a:lnTo>
                  <a:pt x="20926" y="12744"/>
                </a:lnTo>
                <a:cubicBezTo>
                  <a:pt x="15152" y="16503"/>
                  <a:pt x="3752" y="21600"/>
                  <a:pt x="262" y="21079"/>
                </a:cubicBezTo>
                <a:cubicBezTo>
                  <a:pt x="175" y="20515"/>
                  <a:pt x="87" y="19955"/>
                  <a:pt x="0" y="19391"/>
                </a:cubicBezTo>
                <a:lnTo>
                  <a:pt x="1170" y="18807"/>
                </a:lnTo>
                <a:lnTo>
                  <a:pt x="1767" y="18474"/>
                </a:lnTo>
                <a:lnTo>
                  <a:pt x="2378" y="18136"/>
                </a:lnTo>
                <a:lnTo>
                  <a:pt x="2998" y="17788"/>
                </a:lnTo>
                <a:lnTo>
                  <a:pt x="3620" y="17403"/>
                </a:lnTo>
                <a:lnTo>
                  <a:pt x="4253" y="17008"/>
                </a:lnTo>
                <a:lnTo>
                  <a:pt x="4897" y="16607"/>
                </a:lnTo>
                <a:lnTo>
                  <a:pt x="5549" y="16183"/>
                </a:lnTo>
                <a:lnTo>
                  <a:pt x="6206" y="15715"/>
                </a:lnTo>
                <a:lnTo>
                  <a:pt x="6873" y="15256"/>
                </a:lnTo>
                <a:lnTo>
                  <a:pt x="7544" y="14762"/>
                </a:lnTo>
                <a:lnTo>
                  <a:pt x="8221" y="14240"/>
                </a:lnTo>
                <a:lnTo>
                  <a:pt x="8901" y="13719"/>
                </a:lnTo>
                <a:lnTo>
                  <a:pt x="9587" y="13153"/>
                </a:lnTo>
                <a:lnTo>
                  <a:pt x="10282" y="12584"/>
                </a:lnTo>
                <a:lnTo>
                  <a:pt x="10972" y="11995"/>
                </a:lnTo>
                <a:lnTo>
                  <a:pt x="11669" y="11368"/>
                </a:lnTo>
                <a:lnTo>
                  <a:pt x="12375" y="10712"/>
                </a:lnTo>
                <a:lnTo>
                  <a:pt x="13080" y="10059"/>
                </a:lnTo>
                <a:lnTo>
                  <a:pt x="13783" y="9365"/>
                </a:lnTo>
                <a:lnTo>
                  <a:pt x="14498" y="8627"/>
                </a:lnTo>
                <a:lnTo>
                  <a:pt x="15200" y="7900"/>
                </a:lnTo>
                <a:lnTo>
                  <a:pt x="15914" y="7124"/>
                </a:lnTo>
                <a:lnTo>
                  <a:pt x="16633" y="6326"/>
                </a:lnTo>
                <a:lnTo>
                  <a:pt x="17338" y="5519"/>
                </a:lnTo>
                <a:lnTo>
                  <a:pt x="18050" y="4653"/>
                </a:lnTo>
                <a:lnTo>
                  <a:pt x="18761" y="3766"/>
                </a:lnTo>
                <a:lnTo>
                  <a:pt x="19472" y="2880"/>
                </a:lnTo>
                <a:lnTo>
                  <a:pt x="20178" y="1935"/>
                </a:lnTo>
                <a:lnTo>
                  <a:pt x="20884" y="97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1" name="Title 1"/>
          <p:cNvSpPr txBox="1"/>
          <p:nvPr>
            <p:ph type="title"/>
          </p:nvPr>
        </p:nvSpPr>
        <p:spPr>
          <a:xfrm>
            <a:off x="486696" y="629267"/>
            <a:ext cx="6939117" cy="101665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Conflict Resolution</a:t>
            </a:r>
          </a:p>
        </p:txBody>
      </p:sp>
      <p:sp>
        <p:nvSpPr>
          <p:cNvPr id="242" name="Rectangle 20"/>
          <p:cNvSpPr/>
          <p:nvPr/>
        </p:nvSpPr>
        <p:spPr>
          <a:xfrm>
            <a:off x="-1" y="3924297"/>
            <a:ext cx="9144315" cy="29337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3" name="Freeform 5"/>
          <p:cNvSpPr/>
          <p:nvPr/>
        </p:nvSpPr>
        <p:spPr>
          <a:xfrm>
            <a:off x="-1" y="1762067"/>
            <a:ext cx="9143774" cy="2802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519"/>
                </a:lnTo>
                <a:lnTo>
                  <a:pt x="21600" y="21600"/>
                </a:lnTo>
                <a:lnTo>
                  <a:pt x="21600" y="19"/>
                </a:lnTo>
                <a:lnTo>
                  <a:pt x="21110" y="421"/>
                </a:lnTo>
                <a:lnTo>
                  <a:pt x="20622" y="805"/>
                </a:lnTo>
                <a:lnTo>
                  <a:pt x="20131" y="1180"/>
                </a:lnTo>
                <a:lnTo>
                  <a:pt x="19639" y="1501"/>
                </a:lnTo>
                <a:lnTo>
                  <a:pt x="19148" y="1825"/>
                </a:lnTo>
                <a:lnTo>
                  <a:pt x="18656" y="2128"/>
                </a:lnTo>
                <a:lnTo>
                  <a:pt x="18170" y="2387"/>
                </a:lnTo>
                <a:lnTo>
                  <a:pt x="17677" y="2633"/>
                </a:lnTo>
                <a:lnTo>
                  <a:pt x="17187" y="2857"/>
                </a:lnTo>
                <a:lnTo>
                  <a:pt x="16705" y="3051"/>
                </a:lnTo>
                <a:lnTo>
                  <a:pt x="16217" y="3245"/>
                </a:lnTo>
                <a:lnTo>
                  <a:pt x="15736" y="3407"/>
                </a:lnTo>
                <a:lnTo>
                  <a:pt x="15254" y="3534"/>
                </a:lnTo>
                <a:lnTo>
                  <a:pt x="14774" y="3667"/>
                </a:lnTo>
                <a:lnTo>
                  <a:pt x="14299" y="3777"/>
                </a:lnTo>
                <a:lnTo>
                  <a:pt x="13828" y="3856"/>
                </a:lnTo>
                <a:lnTo>
                  <a:pt x="13357" y="3923"/>
                </a:lnTo>
                <a:lnTo>
                  <a:pt x="12891" y="3988"/>
                </a:lnTo>
                <a:lnTo>
                  <a:pt x="12431" y="4018"/>
                </a:lnTo>
                <a:lnTo>
                  <a:pt x="11971" y="4050"/>
                </a:lnTo>
                <a:lnTo>
                  <a:pt x="11517" y="4066"/>
                </a:lnTo>
                <a:lnTo>
                  <a:pt x="11068" y="4050"/>
                </a:lnTo>
                <a:lnTo>
                  <a:pt x="10623" y="4050"/>
                </a:lnTo>
                <a:lnTo>
                  <a:pt x="10182" y="4018"/>
                </a:lnTo>
                <a:lnTo>
                  <a:pt x="9750" y="3969"/>
                </a:lnTo>
                <a:lnTo>
                  <a:pt x="9323" y="3923"/>
                </a:lnTo>
                <a:lnTo>
                  <a:pt x="8904" y="3872"/>
                </a:lnTo>
                <a:lnTo>
                  <a:pt x="8487" y="3794"/>
                </a:lnTo>
                <a:lnTo>
                  <a:pt x="8076" y="3710"/>
                </a:lnTo>
                <a:lnTo>
                  <a:pt x="7674" y="3634"/>
                </a:lnTo>
                <a:lnTo>
                  <a:pt x="6890" y="3421"/>
                </a:lnTo>
                <a:lnTo>
                  <a:pt x="6139" y="3194"/>
                </a:lnTo>
                <a:lnTo>
                  <a:pt x="5417" y="2957"/>
                </a:lnTo>
                <a:lnTo>
                  <a:pt x="4735" y="2695"/>
                </a:lnTo>
                <a:lnTo>
                  <a:pt x="4082" y="2422"/>
                </a:lnTo>
                <a:lnTo>
                  <a:pt x="3478" y="2128"/>
                </a:lnTo>
                <a:lnTo>
                  <a:pt x="2910" y="1839"/>
                </a:lnTo>
                <a:lnTo>
                  <a:pt x="2387" y="1550"/>
                </a:lnTo>
                <a:lnTo>
                  <a:pt x="1907" y="1277"/>
                </a:lnTo>
                <a:lnTo>
                  <a:pt x="1482" y="1018"/>
                </a:lnTo>
                <a:lnTo>
                  <a:pt x="1097" y="772"/>
                </a:lnTo>
                <a:lnTo>
                  <a:pt x="773" y="567"/>
                </a:lnTo>
                <a:lnTo>
                  <a:pt x="501" y="373"/>
                </a:lnTo>
                <a:lnTo>
                  <a:pt x="127" y="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4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3130643"/>
            <a:ext cx="1926289" cy="1735728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Content Placeholder 2"/>
          <p:cNvSpPr txBox="1"/>
          <p:nvPr>
            <p:ph type="body" idx="1"/>
          </p:nvPr>
        </p:nvSpPr>
        <p:spPr>
          <a:xfrm>
            <a:off x="2078687" y="1947757"/>
            <a:ext cx="7065314" cy="4910244"/>
          </a:xfrm>
          <a:prstGeom prst="rect">
            <a:avLst/>
          </a:prstGeom>
        </p:spPr>
        <p:txBody>
          <a:bodyPr/>
          <a:lstStyle/>
          <a:p>
            <a:pPr marL="301752" indent="-301752" defTabSz="402336">
              <a:lnSpc>
                <a:spcPct val="80000"/>
              </a:lnSpc>
              <a:spcBef>
                <a:spcPts val="800"/>
              </a:spcBef>
              <a:defRPr sz="7040">
                <a:solidFill>
                  <a:srgbClr val="000000"/>
                </a:solidFill>
              </a:defRPr>
            </a:pPr>
          </a:p>
          <a:p>
            <a:pPr marL="301752" indent="-301752" defTabSz="402336">
              <a:lnSpc>
                <a:spcPct val="80000"/>
              </a:lnSpc>
              <a:spcBef>
                <a:spcPts val="800"/>
              </a:spcBef>
              <a:defRPr sz="1760">
                <a:solidFill>
                  <a:srgbClr val="000000"/>
                </a:solidFill>
              </a:defRPr>
            </a:pPr>
            <a:r>
              <a:t>Step 3 </a:t>
            </a:r>
            <a:endParaRPr sz="440"/>
          </a:p>
          <a:p>
            <a:pPr lvl="1" marL="653795" indent="-251459" defTabSz="402336">
              <a:lnSpc>
                <a:spcPct val="80000"/>
              </a:lnSpc>
              <a:spcBef>
                <a:spcPts val="800"/>
              </a:spcBef>
              <a:defRPr sz="1408">
                <a:solidFill>
                  <a:srgbClr val="000000"/>
                </a:solidFill>
              </a:defRPr>
            </a:pPr>
            <a:r>
              <a:t>Different Perspectives: </a:t>
            </a:r>
            <a:r>
              <a:rPr b="1"/>
              <a:t>Listen with empathy / Be respectful</a:t>
            </a:r>
            <a:endParaRPr sz="5632"/>
          </a:p>
          <a:p>
            <a:pPr lvl="1" marL="653795" indent="-251459" defTabSz="402336">
              <a:lnSpc>
                <a:spcPct val="80000"/>
              </a:lnSpc>
              <a:spcBef>
                <a:spcPts val="800"/>
              </a:spcBef>
              <a:defRPr sz="1408">
                <a:solidFill>
                  <a:srgbClr val="000000"/>
                </a:solidFill>
              </a:defRPr>
            </a:pPr>
            <a:r>
              <a:t>Avoid the use of disrespectful words and actions and saying “I know how you feel” or “I understand how you feel”  </a:t>
            </a:r>
            <a:endParaRPr sz="352"/>
          </a:p>
          <a:p>
            <a:pPr lvl="1" marL="653795" indent="-251459" defTabSz="402336">
              <a:lnSpc>
                <a:spcPct val="80000"/>
              </a:lnSpc>
              <a:spcBef>
                <a:spcPts val="800"/>
              </a:spcBef>
              <a:defRPr sz="1408">
                <a:solidFill>
                  <a:srgbClr val="000000"/>
                </a:solidFill>
              </a:defRPr>
            </a:pPr>
            <a:r>
              <a:t>Focus on the current facts</a:t>
            </a:r>
            <a:endParaRPr sz="352"/>
          </a:p>
          <a:p>
            <a:pPr lvl="1" marL="653795" indent="-251459" defTabSz="402336">
              <a:lnSpc>
                <a:spcPct val="80000"/>
              </a:lnSpc>
              <a:spcBef>
                <a:spcPts val="800"/>
              </a:spcBef>
              <a:defRPr sz="1408">
                <a:solidFill>
                  <a:srgbClr val="000000"/>
                </a:solidFill>
              </a:defRPr>
            </a:pPr>
            <a:r>
              <a:t>Hurts often go back over a long period - Keep it current</a:t>
            </a:r>
            <a:endParaRPr sz="352"/>
          </a:p>
          <a:p>
            <a:pPr lvl="1" marL="653795" indent="-251459" defTabSz="402336">
              <a:lnSpc>
                <a:spcPct val="80000"/>
              </a:lnSpc>
              <a:spcBef>
                <a:spcPts val="800"/>
              </a:spcBef>
              <a:defRPr sz="1408">
                <a:solidFill>
                  <a:srgbClr val="000000"/>
                </a:solidFill>
              </a:defRPr>
            </a:pPr>
            <a:r>
              <a:t>Work with all parties to reach common ground and a reasonable resolution to the situation</a:t>
            </a:r>
            <a:endParaRPr sz="352"/>
          </a:p>
          <a:p>
            <a:pPr marL="301752" indent="-301752" defTabSz="402336">
              <a:lnSpc>
                <a:spcPct val="80000"/>
              </a:lnSpc>
              <a:spcBef>
                <a:spcPts val="800"/>
              </a:spcBef>
              <a:defRPr sz="1760">
                <a:solidFill>
                  <a:srgbClr val="000000"/>
                </a:solidFill>
              </a:defRPr>
            </a:pPr>
            <a:r>
              <a:t>Step 4</a:t>
            </a:r>
            <a:endParaRPr sz="440"/>
          </a:p>
          <a:p>
            <a:pPr marL="301752" indent="-301752" defTabSz="402336">
              <a:lnSpc>
                <a:spcPct val="80000"/>
              </a:lnSpc>
              <a:spcBef>
                <a:spcPts val="800"/>
              </a:spcBef>
              <a:defRPr sz="1584">
                <a:solidFill>
                  <a:srgbClr val="000000"/>
                </a:solidFill>
              </a:defRPr>
            </a:pPr>
            <a:r>
              <a:t>Ask all for their ideas for a solution</a:t>
            </a:r>
            <a:endParaRPr sz="440"/>
          </a:p>
          <a:p>
            <a:pPr marL="301752" indent="-301752" defTabSz="402336">
              <a:lnSpc>
                <a:spcPct val="80000"/>
              </a:lnSpc>
              <a:spcBef>
                <a:spcPts val="800"/>
              </a:spcBef>
              <a:defRPr b="1" sz="1584">
                <a:solidFill>
                  <a:srgbClr val="000000"/>
                </a:solidFill>
              </a:defRPr>
            </a:pPr>
            <a:r>
              <a:t>Collaboration v. Compromise</a:t>
            </a:r>
            <a:endParaRPr sz="440"/>
          </a:p>
          <a:p>
            <a:pPr marL="301752" indent="-301752" defTabSz="402336">
              <a:lnSpc>
                <a:spcPct val="80000"/>
              </a:lnSpc>
              <a:spcBef>
                <a:spcPts val="800"/>
              </a:spcBef>
              <a:defRPr sz="1584">
                <a:solidFill>
                  <a:srgbClr val="000000"/>
                </a:solidFill>
              </a:defRPr>
            </a:pPr>
            <a:r>
              <a:t>Use the 4-Way Test – Fair to All Concerned</a:t>
            </a:r>
            <a:endParaRPr sz="440"/>
          </a:p>
          <a:p>
            <a:pPr marL="301752" indent="-301752" defTabSz="402336">
              <a:lnSpc>
                <a:spcPct val="80000"/>
              </a:lnSpc>
              <a:spcBef>
                <a:spcPts val="800"/>
              </a:spcBef>
              <a:defRPr sz="1584">
                <a:solidFill>
                  <a:srgbClr val="000000"/>
                </a:solidFill>
              </a:defRPr>
            </a:pPr>
            <a:r>
              <a:t>Document the resolution and make sure all acknowledge their buy 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8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0" name="Rectangle 90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1" name="Freeform 7"/>
          <p:cNvSpPr/>
          <p:nvPr/>
        </p:nvSpPr>
        <p:spPr>
          <a:xfrm>
            <a:off x="6539954" y="1460229"/>
            <a:ext cx="2604046" cy="825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6" fill="norm" stroke="1" extrusionOk="0">
                <a:moveTo>
                  <a:pt x="21589" y="0"/>
                </a:moveTo>
                <a:lnTo>
                  <a:pt x="21600" y="329"/>
                </a:lnTo>
                <a:lnTo>
                  <a:pt x="21600" y="12285"/>
                </a:lnTo>
                <a:lnTo>
                  <a:pt x="20926" y="12744"/>
                </a:lnTo>
                <a:cubicBezTo>
                  <a:pt x="15152" y="16503"/>
                  <a:pt x="3752" y="21600"/>
                  <a:pt x="262" y="21079"/>
                </a:cubicBezTo>
                <a:cubicBezTo>
                  <a:pt x="175" y="20515"/>
                  <a:pt x="87" y="19955"/>
                  <a:pt x="0" y="19391"/>
                </a:cubicBezTo>
                <a:lnTo>
                  <a:pt x="1170" y="18807"/>
                </a:lnTo>
                <a:lnTo>
                  <a:pt x="1767" y="18474"/>
                </a:lnTo>
                <a:lnTo>
                  <a:pt x="2378" y="18136"/>
                </a:lnTo>
                <a:lnTo>
                  <a:pt x="2998" y="17788"/>
                </a:lnTo>
                <a:lnTo>
                  <a:pt x="3620" y="17403"/>
                </a:lnTo>
                <a:lnTo>
                  <a:pt x="4253" y="17008"/>
                </a:lnTo>
                <a:lnTo>
                  <a:pt x="4897" y="16607"/>
                </a:lnTo>
                <a:lnTo>
                  <a:pt x="5549" y="16183"/>
                </a:lnTo>
                <a:lnTo>
                  <a:pt x="6206" y="15715"/>
                </a:lnTo>
                <a:lnTo>
                  <a:pt x="6873" y="15256"/>
                </a:lnTo>
                <a:lnTo>
                  <a:pt x="7544" y="14762"/>
                </a:lnTo>
                <a:lnTo>
                  <a:pt x="8221" y="14240"/>
                </a:lnTo>
                <a:lnTo>
                  <a:pt x="8901" y="13719"/>
                </a:lnTo>
                <a:lnTo>
                  <a:pt x="9587" y="13153"/>
                </a:lnTo>
                <a:lnTo>
                  <a:pt x="10282" y="12584"/>
                </a:lnTo>
                <a:lnTo>
                  <a:pt x="10972" y="11995"/>
                </a:lnTo>
                <a:lnTo>
                  <a:pt x="11669" y="11368"/>
                </a:lnTo>
                <a:lnTo>
                  <a:pt x="12375" y="10712"/>
                </a:lnTo>
                <a:lnTo>
                  <a:pt x="13080" y="10059"/>
                </a:lnTo>
                <a:lnTo>
                  <a:pt x="13783" y="9365"/>
                </a:lnTo>
                <a:lnTo>
                  <a:pt x="14498" y="8627"/>
                </a:lnTo>
                <a:lnTo>
                  <a:pt x="15200" y="7900"/>
                </a:lnTo>
                <a:lnTo>
                  <a:pt x="15914" y="7124"/>
                </a:lnTo>
                <a:lnTo>
                  <a:pt x="16633" y="6326"/>
                </a:lnTo>
                <a:lnTo>
                  <a:pt x="17338" y="5519"/>
                </a:lnTo>
                <a:lnTo>
                  <a:pt x="18050" y="4653"/>
                </a:lnTo>
                <a:lnTo>
                  <a:pt x="18761" y="3766"/>
                </a:lnTo>
                <a:lnTo>
                  <a:pt x="19472" y="2880"/>
                </a:lnTo>
                <a:lnTo>
                  <a:pt x="20178" y="1935"/>
                </a:lnTo>
                <a:lnTo>
                  <a:pt x="20884" y="97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/>
          </a:p>
        </p:txBody>
      </p:sp>
      <p:sp>
        <p:nvSpPr>
          <p:cNvPr id="252" name="Freeform: Shape 94"/>
          <p:cNvSpPr/>
          <p:nvPr/>
        </p:nvSpPr>
        <p:spPr>
          <a:xfrm>
            <a:off x="0" y="1762066"/>
            <a:ext cx="9144314" cy="5095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27" y="52"/>
                </a:lnTo>
                <a:lnTo>
                  <a:pt x="501" y="205"/>
                </a:lnTo>
                <a:lnTo>
                  <a:pt x="773" y="312"/>
                </a:lnTo>
                <a:lnTo>
                  <a:pt x="1097" y="425"/>
                </a:lnTo>
                <a:lnTo>
                  <a:pt x="1482" y="560"/>
                </a:lnTo>
                <a:lnTo>
                  <a:pt x="1907" y="702"/>
                </a:lnTo>
                <a:lnTo>
                  <a:pt x="2387" y="852"/>
                </a:lnTo>
                <a:lnTo>
                  <a:pt x="2909" y="1011"/>
                </a:lnTo>
                <a:lnTo>
                  <a:pt x="3477" y="1170"/>
                </a:lnTo>
                <a:lnTo>
                  <a:pt x="4082" y="1332"/>
                </a:lnTo>
                <a:lnTo>
                  <a:pt x="4734" y="1482"/>
                </a:lnTo>
                <a:lnTo>
                  <a:pt x="5417" y="1626"/>
                </a:lnTo>
                <a:lnTo>
                  <a:pt x="6138" y="1757"/>
                </a:lnTo>
                <a:lnTo>
                  <a:pt x="6890" y="1881"/>
                </a:lnTo>
                <a:lnTo>
                  <a:pt x="7674" y="1999"/>
                </a:lnTo>
                <a:lnTo>
                  <a:pt x="8076" y="2040"/>
                </a:lnTo>
                <a:lnTo>
                  <a:pt x="8486" y="2086"/>
                </a:lnTo>
                <a:lnTo>
                  <a:pt x="8903" y="2129"/>
                </a:lnTo>
                <a:lnTo>
                  <a:pt x="9322" y="2157"/>
                </a:lnTo>
                <a:lnTo>
                  <a:pt x="9750" y="2183"/>
                </a:lnTo>
                <a:lnTo>
                  <a:pt x="10182" y="2209"/>
                </a:lnTo>
                <a:lnTo>
                  <a:pt x="10622" y="2227"/>
                </a:lnTo>
                <a:lnTo>
                  <a:pt x="11067" y="2227"/>
                </a:lnTo>
                <a:lnTo>
                  <a:pt x="11516" y="2236"/>
                </a:lnTo>
                <a:lnTo>
                  <a:pt x="11970" y="2227"/>
                </a:lnTo>
                <a:lnTo>
                  <a:pt x="12430" y="2209"/>
                </a:lnTo>
                <a:lnTo>
                  <a:pt x="12890" y="2193"/>
                </a:lnTo>
                <a:lnTo>
                  <a:pt x="13357" y="2157"/>
                </a:lnTo>
                <a:lnTo>
                  <a:pt x="13828" y="2120"/>
                </a:lnTo>
                <a:lnTo>
                  <a:pt x="14298" y="2077"/>
                </a:lnTo>
                <a:lnTo>
                  <a:pt x="14774" y="2016"/>
                </a:lnTo>
                <a:lnTo>
                  <a:pt x="15253" y="1944"/>
                </a:lnTo>
                <a:lnTo>
                  <a:pt x="15735" y="1874"/>
                </a:lnTo>
                <a:lnTo>
                  <a:pt x="16216" y="1785"/>
                </a:lnTo>
                <a:lnTo>
                  <a:pt x="16704" y="1678"/>
                </a:lnTo>
                <a:lnTo>
                  <a:pt x="17186" y="1571"/>
                </a:lnTo>
                <a:lnTo>
                  <a:pt x="17676" y="1448"/>
                </a:lnTo>
                <a:lnTo>
                  <a:pt x="18169" y="1313"/>
                </a:lnTo>
                <a:lnTo>
                  <a:pt x="18655" y="1170"/>
                </a:lnTo>
                <a:lnTo>
                  <a:pt x="19147" y="1004"/>
                </a:lnTo>
                <a:lnTo>
                  <a:pt x="19638" y="826"/>
                </a:lnTo>
                <a:lnTo>
                  <a:pt x="20130" y="649"/>
                </a:lnTo>
                <a:lnTo>
                  <a:pt x="20620" y="442"/>
                </a:lnTo>
                <a:lnTo>
                  <a:pt x="21108" y="232"/>
                </a:lnTo>
                <a:lnTo>
                  <a:pt x="21599" y="10"/>
                </a:lnTo>
                <a:lnTo>
                  <a:pt x="21599" y="9165"/>
                </a:lnTo>
                <a:lnTo>
                  <a:pt x="21600" y="916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3" name="Title 1"/>
          <p:cNvSpPr txBox="1"/>
          <p:nvPr>
            <p:ph type="title"/>
          </p:nvPr>
        </p:nvSpPr>
        <p:spPr>
          <a:xfrm>
            <a:off x="827484" y="452717"/>
            <a:ext cx="6710641" cy="14005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Small Group Discussions</a:t>
            </a:r>
          </a:p>
        </p:txBody>
      </p:sp>
      <p:sp>
        <p:nvSpPr>
          <p:cNvPr id="254" name="Content Placeholder 2"/>
          <p:cNvSpPr txBox="1"/>
          <p:nvPr>
            <p:ph type="body" idx="1"/>
          </p:nvPr>
        </p:nvSpPr>
        <p:spPr>
          <a:xfrm>
            <a:off x="108856" y="1998865"/>
            <a:ext cx="8882745" cy="4859135"/>
          </a:xfrm>
          <a:prstGeom prst="rect">
            <a:avLst/>
          </a:prstGeom>
        </p:spPr>
        <p:txBody>
          <a:bodyPr/>
          <a:lstStyle/>
          <a:p>
            <a:pPr marL="339470" indent="-339470" defTabSz="452627">
              <a:lnSpc>
                <a:spcPct val="81000"/>
              </a:lnSpc>
              <a:spcBef>
                <a:spcPts val="900"/>
              </a:spcBef>
              <a:defRPr sz="1782"/>
            </a:pPr>
            <a:r>
              <a:t>Group 1 </a:t>
            </a:r>
          </a:p>
          <a:p>
            <a:pPr lvl="1" marL="735520" indent="-282892" defTabSz="452627">
              <a:lnSpc>
                <a:spcPct val="81000"/>
              </a:lnSpc>
              <a:spcBef>
                <a:spcPts val="900"/>
              </a:spcBef>
              <a:defRPr sz="1782"/>
            </a:pPr>
            <a:r>
              <a:t>The Toxic Member</a:t>
            </a:r>
          </a:p>
          <a:p>
            <a:pPr lvl="2" marL="1131569" indent="-226313" defTabSz="452627">
              <a:lnSpc>
                <a:spcPct val="81000"/>
              </a:lnSpc>
              <a:spcBef>
                <a:spcPts val="900"/>
              </a:spcBef>
              <a:defRPr sz="1782"/>
            </a:pPr>
            <a:r>
              <a:t>How do you handle the situation of the person who:</a:t>
            </a:r>
            <a:endParaRPr sz="1584"/>
          </a:p>
          <a:p>
            <a:pPr lvl="3" marL="1584197" indent="-226313" defTabSz="452627">
              <a:lnSpc>
                <a:spcPct val="81000"/>
              </a:lnSpc>
              <a:spcBef>
                <a:spcPts val="900"/>
              </a:spcBef>
              <a:defRPr sz="1584"/>
            </a:pPr>
            <a:r>
              <a:t>Has been with the Club a long time and has plenty to say about EVERYTHING but nothing good and offers no solutions? Full of gossip and negativity! Ignores rules, tend to bully others</a:t>
            </a:r>
            <a:endParaRPr sz="1386"/>
          </a:p>
          <a:p>
            <a:pPr lvl="2" marL="1131569" indent="-226313" defTabSz="452627">
              <a:lnSpc>
                <a:spcPct val="81000"/>
              </a:lnSpc>
              <a:spcBef>
                <a:spcPts val="900"/>
              </a:spcBef>
              <a:defRPr sz="1782"/>
            </a:pPr>
            <a:r>
              <a:t>Why is it important to deal with this?</a:t>
            </a:r>
            <a:endParaRPr sz="1584"/>
          </a:p>
          <a:p>
            <a:pPr lvl="1" marL="735520" indent="-282892" defTabSz="452627">
              <a:lnSpc>
                <a:spcPct val="81000"/>
              </a:lnSpc>
              <a:spcBef>
                <a:spcPts val="900"/>
              </a:spcBef>
              <a:defRPr sz="1782"/>
            </a:pPr>
            <a:r>
              <a:t>Group 2 </a:t>
            </a:r>
          </a:p>
          <a:p>
            <a:pPr lvl="2" marL="1131569" indent="-226313" defTabSz="452627">
              <a:lnSpc>
                <a:spcPct val="81000"/>
              </a:lnSpc>
              <a:spcBef>
                <a:spcPts val="900"/>
              </a:spcBef>
              <a:defRPr sz="1584"/>
            </a:pPr>
            <a:r>
              <a:t>You are checking the books – something seems off – money is missing</a:t>
            </a:r>
          </a:p>
          <a:p>
            <a:pPr lvl="2" marL="1131569" indent="-226313" defTabSz="452627">
              <a:lnSpc>
                <a:spcPct val="81000"/>
              </a:lnSpc>
              <a:spcBef>
                <a:spcPts val="900"/>
              </a:spcBef>
              <a:defRPr sz="1584"/>
            </a:pPr>
            <a:r>
              <a:t>The Treasurer is a long-time member and friend </a:t>
            </a:r>
          </a:p>
          <a:p>
            <a:pPr lvl="2" marL="1131569" indent="-226313" defTabSz="452627">
              <a:lnSpc>
                <a:spcPct val="81000"/>
              </a:lnSpc>
              <a:spcBef>
                <a:spcPts val="900"/>
              </a:spcBef>
              <a:defRPr sz="1584"/>
            </a:pPr>
            <a:r>
              <a:t>How do you handle this one? </a:t>
            </a:r>
          </a:p>
          <a:p>
            <a:pPr lvl="1" marL="735520" indent="-282892" defTabSz="452627">
              <a:lnSpc>
                <a:spcPct val="81000"/>
              </a:lnSpc>
              <a:spcBef>
                <a:spcPts val="900"/>
              </a:spcBef>
              <a:defRPr sz="1782"/>
            </a:pPr>
            <a:r>
              <a:t>Group 3 </a:t>
            </a:r>
          </a:p>
          <a:p>
            <a:pPr lvl="2" marL="1131569" indent="-226313" defTabSz="452627">
              <a:lnSpc>
                <a:spcPct val="81000"/>
              </a:lnSpc>
              <a:spcBef>
                <a:spcPts val="900"/>
              </a:spcBef>
              <a:defRPr sz="1584"/>
            </a:pPr>
            <a:r>
              <a:t>You just started as President and you receive an email from “a concerned citizen” that you have a member who has several lawsuits pending against him for fraud for fraud and other activities, also some convictions</a:t>
            </a:r>
          </a:p>
          <a:p>
            <a:pPr lvl="2" marL="1131569" indent="-226313" defTabSz="452627">
              <a:lnSpc>
                <a:spcPct val="81000"/>
              </a:lnSpc>
              <a:spcBef>
                <a:spcPts val="900"/>
              </a:spcBef>
              <a:defRPr sz="1584"/>
            </a:pPr>
            <a:r>
              <a:t>How do you handle this one?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/>
          <p:nvPr>
            <p:ph type="title"/>
          </p:nvPr>
        </p:nvSpPr>
        <p:spPr>
          <a:xfrm>
            <a:off x="484709" y="452718"/>
            <a:ext cx="7055382" cy="766483"/>
          </a:xfrm>
          <a:prstGeom prst="rect">
            <a:avLst/>
          </a:prstGeom>
        </p:spPr>
        <p:txBody>
          <a:bodyPr/>
          <a:lstStyle/>
          <a:p>
            <a:pPr defTabSz="301752">
              <a:defRPr sz="2112"/>
            </a:pPr>
            <a:r>
              <a:t>When do you elevate a situation to another level?</a:t>
            </a:r>
            <a:br/>
          </a:p>
        </p:txBody>
      </p:sp>
      <p:grpSp>
        <p:nvGrpSpPr>
          <p:cNvPr id="275" name="Content Placeholder 2"/>
          <p:cNvGrpSpPr/>
          <p:nvPr/>
        </p:nvGrpSpPr>
        <p:grpSpPr>
          <a:xfrm>
            <a:off x="827699" y="1523999"/>
            <a:ext cx="3298116" cy="4745318"/>
            <a:chOff x="0" y="0"/>
            <a:chExt cx="3298115" cy="4745316"/>
          </a:xfrm>
        </p:grpSpPr>
        <p:sp>
          <p:nvSpPr>
            <p:cNvPr id="259" name="Line"/>
            <p:cNvSpPr/>
            <p:nvPr/>
          </p:nvSpPr>
          <p:spPr>
            <a:xfrm>
              <a:off x="0" y="0"/>
              <a:ext cx="3298116" cy="0"/>
            </a:xfrm>
            <a:prstGeom prst="line">
              <a:avLst/>
            </a:prstGeom>
            <a:solidFill>
              <a:schemeClr val="accent1"/>
            </a:solidFill>
            <a:ln w="1905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0" name="Criminal in nature"/>
            <p:cNvSpPr txBox="1"/>
            <p:nvPr/>
          </p:nvSpPr>
          <p:spPr>
            <a:xfrm>
              <a:off x="0" y="0"/>
              <a:ext cx="3298115" cy="37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60" tIns="60960" rIns="60960" bIns="60960" numCol="1" anchor="t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Criminal in nature</a:t>
              </a:r>
            </a:p>
          </p:txBody>
        </p:sp>
        <p:sp>
          <p:nvSpPr>
            <p:cNvPr id="261" name="Line"/>
            <p:cNvSpPr/>
            <p:nvPr/>
          </p:nvSpPr>
          <p:spPr>
            <a:xfrm>
              <a:off x="0" y="591541"/>
              <a:ext cx="3298116" cy="1"/>
            </a:xfrm>
            <a:prstGeom prst="line">
              <a:avLst/>
            </a:prstGeom>
            <a:solidFill>
              <a:schemeClr val="accent1"/>
            </a:solidFill>
            <a:ln w="1905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2" name="Harassment/Abuse, Embezzlement"/>
            <p:cNvSpPr txBox="1"/>
            <p:nvPr/>
          </p:nvSpPr>
          <p:spPr>
            <a:xfrm>
              <a:off x="0" y="591541"/>
              <a:ext cx="3298115" cy="6045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60" tIns="60960" rIns="60960" bIns="60960" numCol="1" anchor="t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Harassment/Abuse, Embezzlement</a:t>
              </a:r>
            </a:p>
          </p:txBody>
        </p:sp>
        <p:sp>
          <p:nvSpPr>
            <p:cNvPr id="263" name="Line"/>
            <p:cNvSpPr/>
            <p:nvPr/>
          </p:nvSpPr>
          <p:spPr>
            <a:xfrm>
              <a:off x="0" y="1183083"/>
              <a:ext cx="3298116" cy="1"/>
            </a:xfrm>
            <a:prstGeom prst="line">
              <a:avLst/>
            </a:prstGeom>
            <a:solidFill>
              <a:schemeClr val="accent1"/>
            </a:solidFill>
            <a:ln w="1905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4" name="Convicted sexual  predator attempting to join a Club"/>
            <p:cNvSpPr txBox="1"/>
            <p:nvPr/>
          </p:nvSpPr>
          <p:spPr>
            <a:xfrm>
              <a:off x="0" y="1183083"/>
              <a:ext cx="3298115" cy="6045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60" tIns="60960" rIns="60960" bIns="60960" numCol="1" anchor="t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Convicted sexual  predator attempting to join a Club</a:t>
              </a:r>
            </a:p>
          </p:txBody>
        </p:sp>
        <p:sp>
          <p:nvSpPr>
            <p:cNvPr id="265" name="Line"/>
            <p:cNvSpPr/>
            <p:nvPr/>
          </p:nvSpPr>
          <p:spPr>
            <a:xfrm>
              <a:off x="0" y="1774626"/>
              <a:ext cx="3298116" cy="1"/>
            </a:xfrm>
            <a:prstGeom prst="line">
              <a:avLst/>
            </a:prstGeom>
            <a:solidFill>
              <a:schemeClr val="accent1"/>
            </a:solidFill>
            <a:ln w="1905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6" name="What Else?"/>
            <p:cNvSpPr txBox="1"/>
            <p:nvPr/>
          </p:nvSpPr>
          <p:spPr>
            <a:xfrm>
              <a:off x="0" y="1774626"/>
              <a:ext cx="3298115" cy="37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60" tIns="60960" rIns="60960" bIns="60960" numCol="1" anchor="t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What Else?</a:t>
              </a:r>
            </a:p>
          </p:txBody>
        </p:sp>
        <p:sp>
          <p:nvSpPr>
            <p:cNvPr id="267" name="Line"/>
            <p:cNvSpPr/>
            <p:nvPr/>
          </p:nvSpPr>
          <p:spPr>
            <a:xfrm>
              <a:off x="0" y="2366168"/>
              <a:ext cx="3298116" cy="1"/>
            </a:xfrm>
            <a:prstGeom prst="line">
              <a:avLst/>
            </a:prstGeom>
            <a:solidFill>
              <a:schemeClr val="accent1"/>
            </a:solidFill>
            <a:ln w="1905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8" name="Mismanagement of Grant or TRF funds, What else?"/>
            <p:cNvSpPr txBox="1"/>
            <p:nvPr/>
          </p:nvSpPr>
          <p:spPr>
            <a:xfrm>
              <a:off x="0" y="2366168"/>
              <a:ext cx="3298115" cy="6045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60" tIns="60960" rIns="60960" bIns="60960" numCol="1" anchor="t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Mismanagement of Grant or TRF funds, What else?</a:t>
              </a:r>
            </a:p>
          </p:txBody>
        </p:sp>
        <p:sp>
          <p:nvSpPr>
            <p:cNvPr id="269" name="Line"/>
            <p:cNvSpPr/>
            <p:nvPr/>
          </p:nvSpPr>
          <p:spPr>
            <a:xfrm>
              <a:off x="0" y="2957710"/>
              <a:ext cx="3298116" cy="1"/>
            </a:xfrm>
            <a:prstGeom prst="line">
              <a:avLst/>
            </a:prstGeom>
            <a:solidFill>
              <a:schemeClr val="accent1"/>
            </a:solidFill>
            <a:ln w="1905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0" name="Report to Whom?"/>
            <p:cNvSpPr txBox="1"/>
            <p:nvPr/>
          </p:nvSpPr>
          <p:spPr>
            <a:xfrm>
              <a:off x="0" y="2957710"/>
              <a:ext cx="3298115" cy="37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60" tIns="60960" rIns="60960" bIns="60960" numCol="1" anchor="t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Report to Whom? </a:t>
              </a:r>
            </a:p>
          </p:txBody>
        </p:sp>
        <p:sp>
          <p:nvSpPr>
            <p:cNvPr id="271" name="Line"/>
            <p:cNvSpPr/>
            <p:nvPr/>
          </p:nvSpPr>
          <p:spPr>
            <a:xfrm>
              <a:off x="0" y="3549253"/>
              <a:ext cx="3298116" cy="1"/>
            </a:xfrm>
            <a:prstGeom prst="line">
              <a:avLst/>
            </a:prstGeom>
            <a:solidFill>
              <a:schemeClr val="accent1"/>
            </a:solidFill>
            <a:ln w="1905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2" name="District Governor and District legal Team for advice"/>
            <p:cNvSpPr txBox="1"/>
            <p:nvPr/>
          </p:nvSpPr>
          <p:spPr>
            <a:xfrm>
              <a:off x="0" y="3549253"/>
              <a:ext cx="3298115" cy="6045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60" tIns="60960" rIns="60960" bIns="60960" numCol="1" anchor="t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District Governor and District legal Team for advice</a:t>
              </a:r>
            </a:p>
          </p:txBody>
        </p:sp>
        <p:sp>
          <p:nvSpPr>
            <p:cNvPr id="273" name="Line"/>
            <p:cNvSpPr/>
            <p:nvPr/>
          </p:nvSpPr>
          <p:spPr>
            <a:xfrm>
              <a:off x="0" y="4140796"/>
              <a:ext cx="3298116" cy="1"/>
            </a:xfrm>
            <a:prstGeom prst="line">
              <a:avLst/>
            </a:prstGeom>
            <a:solidFill>
              <a:schemeClr val="accent1"/>
            </a:solidFill>
            <a:ln w="1905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4" name="Governmental Agencies, RI Management"/>
            <p:cNvSpPr txBox="1"/>
            <p:nvPr/>
          </p:nvSpPr>
          <p:spPr>
            <a:xfrm>
              <a:off x="0" y="4140796"/>
              <a:ext cx="3298115" cy="6045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60" tIns="60960" rIns="60960" bIns="60960" numCol="1" anchor="t">
              <a:spAutoFit/>
            </a:bodyPr>
            <a:lstStyle>
              <a:lvl1pPr defTabSz="711200">
                <a:lnSpc>
                  <a:spcPct val="90000"/>
                </a:lnSpc>
                <a:spcBef>
                  <a:spcPts val="600"/>
                </a:spcBef>
                <a:defRPr sz="1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Governmental Agencies, RI Management </a:t>
              </a:r>
            </a:p>
          </p:txBody>
        </p:sp>
      </p:grpSp>
      <p:sp>
        <p:nvSpPr>
          <p:cNvPr id="276" name="Content Placeholder 3"/>
          <p:cNvSpPr txBox="1"/>
          <p:nvPr>
            <p:ph type="body" sz="half" idx="1"/>
          </p:nvPr>
        </p:nvSpPr>
        <p:spPr>
          <a:xfrm>
            <a:off x="4241975" y="1524001"/>
            <a:ext cx="4074326" cy="4732338"/>
          </a:xfrm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Remember………..</a:t>
            </a:r>
          </a:p>
          <a:p>
            <a:pPr>
              <a:defRPr i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ANY SERIOUS COMPLAINTS RELATING TO YOUTH</a:t>
            </a:r>
          </a:p>
          <a:p>
            <a:pPr>
              <a:defRPr i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IMMEDIATE RESPONSE REQUIRED </a:t>
            </a:r>
          </a:p>
          <a:p>
            <a:pPr>
              <a:defRPr i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EXCHANGE STUDENT, INTERACT</a:t>
            </a:r>
          </a:p>
          <a:p>
            <a:pPr>
              <a:defRPr i="1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MANDATED TO REPORT IMMEDIATELY TO YOUR YOUTH PROTECTION TEAM, DISTRICT GOVERNOR, POLICE </a:t>
            </a:r>
          </a:p>
        </p:txBody>
      </p:sp>
      <p:pic>
        <p:nvPicPr>
          <p:cNvPr id="27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0600" y="4724400"/>
            <a:ext cx="2024047" cy="2011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15" descr="Picture 15"/>
          <p:cNvPicPr>
            <a:picLocks noChangeAspect="1"/>
          </p:cNvPicPr>
          <p:nvPr/>
        </p:nvPicPr>
        <p:blipFill>
          <a:blip r:embed="rId3">
            <a:alphaModFix amt="15000"/>
            <a:extLst/>
          </a:blip>
          <a:srcRect l="41666" t="0" r="1" b="1"/>
          <a:stretch>
            <a:fillRect/>
          </a:stretch>
        </p:blipFill>
        <p:spPr>
          <a:xfrm>
            <a:off x="20" y="9"/>
            <a:ext cx="9143980" cy="6857992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Title 1"/>
          <p:cNvSpPr txBox="1"/>
          <p:nvPr>
            <p:ph type="title"/>
          </p:nvPr>
        </p:nvSpPr>
        <p:spPr>
          <a:xfrm>
            <a:off x="484582" y="452718"/>
            <a:ext cx="7053544" cy="766483"/>
          </a:xfrm>
          <a:prstGeom prst="rect">
            <a:avLst/>
          </a:prstGeom>
        </p:spPr>
        <p:txBody>
          <a:bodyPr/>
          <a:lstStyle/>
          <a:p>
            <a:pPr/>
            <a:r>
              <a:t>Resources</a:t>
            </a:r>
          </a:p>
        </p:txBody>
      </p:sp>
      <p:sp>
        <p:nvSpPr>
          <p:cNvPr id="283" name="Rectangle 24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4" name="Content Placeholder 2"/>
          <p:cNvSpPr txBox="1"/>
          <p:nvPr>
            <p:ph type="body" idx="1"/>
          </p:nvPr>
        </p:nvSpPr>
        <p:spPr>
          <a:xfrm>
            <a:off x="827484" y="1371600"/>
            <a:ext cx="7630715" cy="4876799"/>
          </a:xfrm>
          <a:prstGeom prst="rect">
            <a:avLst/>
          </a:prstGeom>
        </p:spPr>
        <p:txBody>
          <a:bodyPr anchor="ctr"/>
          <a:lstStyle/>
          <a:p>
            <a:pPr marL="329184" indent="-329184" defTabSz="438911">
              <a:lnSpc>
                <a:spcPct val="90000"/>
              </a:lnSpc>
              <a:spcBef>
                <a:spcPts val="900"/>
              </a:spcBef>
              <a:defRPr sz="1919"/>
            </a:pPr>
            <a:r>
              <a:t>Find out if your District has a Crisis Management Plan</a:t>
            </a:r>
          </a:p>
          <a:p>
            <a:pPr lvl="1" marL="713231" indent="-274320" defTabSz="438911">
              <a:lnSpc>
                <a:spcPct val="90000"/>
              </a:lnSpc>
              <a:spcBef>
                <a:spcPts val="900"/>
              </a:spcBef>
              <a:defRPr sz="1727"/>
            </a:pPr>
            <a:r>
              <a:t>Who responds to the Press if there is an issue/incident?</a:t>
            </a:r>
          </a:p>
          <a:p>
            <a:pPr marL="329184" indent="-329184" defTabSz="438911">
              <a:lnSpc>
                <a:spcPct val="90000"/>
              </a:lnSpc>
              <a:spcBef>
                <a:spcPts val="900"/>
              </a:spcBef>
              <a:defRPr sz="1919"/>
            </a:pPr>
            <a:r>
              <a:t>A Conflict Resolution Officer or team?</a:t>
            </a:r>
          </a:p>
          <a:p>
            <a:pPr lvl="1" marL="713231" indent="-274320" defTabSz="438911">
              <a:lnSpc>
                <a:spcPct val="90000"/>
              </a:lnSpc>
              <a:spcBef>
                <a:spcPts val="900"/>
              </a:spcBef>
              <a:defRPr sz="1727"/>
            </a:pPr>
            <a:r>
              <a:t>Does your  District have someone in such a position?</a:t>
            </a:r>
          </a:p>
          <a:p>
            <a:pPr marL="329184" indent="-329184" defTabSz="438911">
              <a:lnSpc>
                <a:spcPct val="90000"/>
              </a:lnSpc>
              <a:spcBef>
                <a:spcPts val="900"/>
              </a:spcBef>
              <a:defRPr sz="1919"/>
            </a:pPr>
            <a:r>
              <a:t>Ombudsman?</a:t>
            </a:r>
          </a:p>
          <a:p>
            <a:pPr marL="329184" indent="-329184" defTabSz="438911">
              <a:lnSpc>
                <a:spcPct val="90000"/>
              </a:lnSpc>
              <a:spcBef>
                <a:spcPts val="900"/>
              </a:spcBef>
              <a:defRPr sz="1919"/>
            </a:pPr>
            <a:r>
              <a:t>Risk Officer?</a:t>
            </a:r>
          </a:p>
          <a:p>
            <a:pPr lvl="1" marL="713231" indent="-274320" defTabSz="438911">
              <a:lnSpc>
                <a:spcPct val="90000"/>
              </a:lnSpc>
              <a:spcBef>
                <a:spcPts val="900"/>
              </a:spcBef>
              <a:defRPr sz="1727"/>
            </a:pPr>
            <a:r>
              <a:t>Make sure you know who this is and what you and your team are covered for </a:t>
            </a:r>
          </a:p>
          <a:p>
            <a:pPr marL="329184" indent="-329184" defTabSz="438911">
              <a:lnSpc>
                <a:spcPct val="90000"/>
              </a:lnSpc>
              <a:spcBef>
                <a:spcPts val="900"/>
              </a:spcBef>
              <a:defRPr sz="1919"/>
            </a:pPr>
            <a:r>
              <a:t>Youth Protection Plan</a:t>
            </a:r>
          </a:p>
          <a:p>
            <a:pPr lvl="1" marL="713231" indent="-274320" defTabSz="438911">
              <a:lnSpc>
                <a:spcPct val="90000"/>
              </a:lnSpc>
              <a:spcBef>
                <a:spcPts val="900"/>
              </a:spcBef>
              <a:defRPr sz="1727"/>
            </a:pPr>
            <a:r>
              <a:t>Who are your Youth Protection Officers?</a:t>
            </a:r>
          </a:p>
          <a:p>
            <a:pPr lvl="1" marL="713231" indent="-274320" defTabSz="438911">
              <a:lnSpc>
                <a:spcPct val="90000"/>
              </a:lnSpc>
              <a:spcBef>
                <a:spcPts val="900"/>
              </a:spcBef>
              <a:defRPr sz="1727"/>
            </a:pPr>
            <a:r>
              <a:t>Ensure your Club is trained in Youth Protection and follow the requirements </a:t>
            </a:r>
          </a:p>
          <a:p>
            <a:pPr marL="329184" indent="-329184" defTabSz="438911">
              <a:lnSpc>
                <a:spcPct val="90000"/>
              </a:lnSpc>
              <a:spcBef>
                <a:spcPts val="900"/>
              </a:spcBef>
              <a:defRPr sz="1727"/>
            </a:pPr>
            <a:r>
              <a:t>Rotary International Staff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-1" y="2669684"/>
            <a:ext cx="3027760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141811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Oval 11"/>
          <p:cNvSpPr/>
          <p:nvPr/>
        </p:nvSpPr>
        <p:spPr>
          <a:xfrm>
            <a:off x="6456758" y="1676400"/>
            <a:ext cx="2114551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91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5999558" y="-1"/>
            <a:ext cx="1202541" cy="1141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6456758" y="6096000"/>
            <a:ext cx="745301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Rectangle 17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4" name="Rectangle 19"/>
          <p:cNvSpPr/>
          <p:nvPr/>
        </p:nvSpPr>
        <p:spPr>
          <a:xfrm>
            <a:off x="-1" y="-6"/>
            <a:ext cx="9143773" cy="47307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5" name="Rectangle 21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6" name="Freeform 16"/>
          <p:cNvSpPr/>
          <p:nvPr/>
        </p:nvSpPr>
        <p:spPr>
          <a:xfrm>
            <a:off x="6539954" y="3753694"/>
            <a:ext cx="2604046" cy="825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6" fill="norm" stroke="1" extrusionOk="0">
                <a:moveTo>
                  <a:pt x="21589" y="0"/>
                </a:moveTo>
                <a:lnTo>
                  <a:pt x="21600" y="329"/>
                </a:lnTo>
                <a:lnTo>
                  <a:pt x="21600" y="12285"/>
                </a:lnTo>
                <a:lnTo>
                  <a:pt x="20926" y="12744"/>
                </a:lnTo>
                <a:cubicBezTo>
                  <a:pt x="15152" y="16503"/>
                  <a:pt x="3752" y="21600"/>
                  <a:pt x="262" y="21079"/>
                </a:cubicBezTo>
                <a:cubicBezTo>
                  <a:pt x="175" y="20515"/>
                  <a:pt x="87" y="19955"/>
                  <a:pt x="0" y="19391"/>
                </a:cubicBezTo>
                <a:lnTo>
                  <a:pt x="1170" y="18807"/>
                </a:lnTo>
                <a:lnTo>
                  <a:pt x="1767" y="18474"/>
                </a:lnTo>
                <a:lnTo>
                  <a:pt x="2378" y="18136"/>
                </a:lnTo>
                <a:lnTo>
                  <a:pt x="2998" y="17788"/>
                </a:lnTo>
                <a:lnTo>
                  <a:pt x="3620" y="17403"/>
                </a:lnTo>
                <a:lnTo>
                  <a:pt x="4253" y="17008"/>
                </a:lnTo>
                <a:lnTo>
                  <a:pt x="4897" y="16607"/>
                </a:lnTo>
                <a:lnTo>
                  <a:pt x="5549" y="16183"/>
                </a:lnTo>
                <a:lnTo>
                  <a:pt x="6206" y="15715"/>
                </a:lnTo>
                <a:lnTo>
                  <a:pt x="6873" y="15256"/>
                </a:lnTo>
                <a:lnTo>
                  <a:pt x="7544" y="14762"/>
                </a:lnTo>
                <a:lnTo>
                  <a:pt x="8221" y="14240"/>
                </a:lnTo>
                <a:lnTo>
                  <a:pt x="8901" y="13719"/>
                </a:lnTo>
                <a:lnTo>
                  <a:pt x="9587" y="13153"/>
                </a:lnTo>
                <a:lnTo>
                  <a:pt x="10282" y="12584"/>
                </a:lnTo>
                <a:lnTo>
                  <a:pt x="10972" y="11995"/>
                </a:lnTo>
                <a:lnTo>
                  <a:pt x="11669" y="11368"/>
                </a:lnTo>
                <a:lnTo>
                  <a:pt x="12375" y="10712"/>
                </a:lnTo>
                <a:lnTo>
                  <a:pt x="13080" y="10059"/>
                </a:lnTo>
                <a:lnTo>
                  <a:pt x="13783" y="9365"/>
                </a:lnTo>
                <a:lnTo>
                  <a:pt x="14498" y="8627"/>
                </a:lnTo>
                <a:lnTo>
                  <a:pt x="15200" y="7900"/>
                </a:lnTo>
                <a:lnTo>
                  <a:pt x="15914" y="7124"/>
                </a:lnTo>
                <a:lnTo>
                  <a:pt x="16633" y="6326"/>
                </a:lnTo>
                <a:lnTo>
                  <a:pt x="17338" y="5519"/>
                </a:lnTo>
                <a:lnTo>
                  <a:pt x="18050" y="4653"/>
                </a:lnTo>
                <a:lnTo>
                  <a:pt x="18761" y="3766"/>
                </a:lnTo>
                <a:lnTo>
                  <a:pt x="19472" y="2880"/>
                </a:lnTo>
                <a:lnTo>
                  <a:pt x="20178" y="1935"/>
                </a:lnTo>
                <a:lnTo>
                  <a:pt x="20884" y="977"/>
                </a:lnTo>
                <a:lnTo>
                  <a:pt x="21589" y="0"/>
                </a:lnTo>
                <a:close/>
              </a:path>
            </a:pathLst>
          </a:custGeom>
          <a:solidFill>
            <a:srgbClr val="0E5580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7" name="Freeform 5"/>
          <p:cNvSpPr/>
          <p:nvPr/>
        </p:nvSpPr>
        <p:spPr>
          <a:xfrm>
            <a:off x="-1" y="4055531"/>
            <a:ext cx="9143774" cy="2802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519"/>
                </a:lnTo>
                <a:lnTo>
                  <a:pt x="21600" y="21600"/>
                </a:lnTo>
                <a:lnTo>
                  <a:pt x="21600" y="19"/>
                </a:lnTo>
                <a:lnTo>
                  <a:pt x="21110" y="421"/>
                </a:lnTo>
                <a:lnTo>
                  <a:pt x="20622" y="805"/>
                </a:lnTo>
                <a:lnTo>
                  <a:pt x="20131" y="1180"/>
                </a:lnTo>
                <a:lnTo>
                  <a:pt x="19639" y="1501"/>
                </a:lnTo>
                <a:lnTo>
                  <a:pt x="19148" y="1825"/>
                </a:lnTo>
                <a:lnTo>
                  <a:pt x="18656" y="2128"/>
                </a:lnTo>
                <a:lnTo>
                  <a:pt x="18170" y="2387"/>
                </a:lnTo>
                <a:lnTo>
                  <a:pt x="17677" y="2633"/>
                </a:lnTo>
                <a:lnTo>
                  <a:pt x="17187" y="2857"/>
                </a:lnTo>
                <a:lnTo>
                  <a:pt x="16705" y="3051"/>
                </a:lnTo>
                <a:lnTo>
                  <a:pt x="16217" y="3245"/>
                </a:lnTo>
                <a:lnTo>
                  <a:pt x="15736" y="3407"/>
                </a:lnTo>
                <a:lnTo>
                  <a:pt x="15254" y="3534"/>
                </a:lnTo>
                <a:lnTo>
                  <a:pt x="14774" y="3667"/>
                </a:lnTo>
                <a:lnTo>
                  <a:pt x="14299" y="3777"/>
                </a:lnTo>
                <a:lnTo>
                  <a:pt x="13828" y="3856"/>
                </a:lnTo>
                <a:lnTo>
                  <a:pt x="13357" y="3923"/>
                </a:lnTo>
                <a:lnTo>
                  <a:pt x="12891" y="3988"/>
                </a:lnTo>
                <a:lnTo>
                  <a:pt x="12431" y="4018"/>
                </a:lnTo>
                <a:lnTo>
                  <a:pt x="11971" y="4050"/>
                </a:lnTo>
                <a:lnTo>
                  <a:pt x="11517" y="4066"/>
                </a:lnTo>
                <a:lnTo>
                  <a:pt x="11068" y="4050"/>
                </a:lnTo>
                <a:lnTo>
                  <a:pt x="10623" y="4050"/>
                </a:lnTo>
                <a:lnTo>
                  <a:pt x="10182" y="4018"/>
                </a:lnTo>
                <a:lnTo>
                  <a:pt x="9750" y="3969"/>
                </a:lnTo>
                <a:lnTo>
                  <a:pt x="9323" y="3923"/>
                </a:lnTo>
                <a:lnTo>
                  <a:pt x="8904" y="3872"/>
                </a:lnTo>
                <a:lnTo>
                  <a:pt x="8487" y="3794"/>
                </a:lnTo>
                <a:lnTo>
                  <a:pt x="8076" y="3710"/>
                </a:lnTo>
                <a:lnTo>
                  <a:pt x="7674" y="3634"/>
                </a:lnTo>
                <a:lnTo>
                  <a:pt x="6890" y="3421"/>
                </a:lnTo>
                <a:lnTo>
                  <a:pt x="6139" y="3194"/>
                </a:lnTo>
                <a:lnTo>
                  <a:pt x="5417" y="2957"/>
                </a:lnTo>
                <a:lnTo>
                  <a:pt x="4735" y="2695"/>
                </a:lnTo>
                <a:lnTo>
                  <a:pt x="4082" y="2422"/>
                </a:lnTo>
                <a:lnTo>
                  <a:pt x="3478" y="2128"/>
                </a:lnTo>
                <a:lnTo>
                  <a:pt x="2910" y="1839"/>
                </a:lnTo>
                <a:lnTo>
                  <a:pt x="2387" y="1550"/>
                </a:lnTo>
                <a:lnTo>
                  <a:pt x="1907" y="1277"/>
                </a:lnTo>
                <a:lnTo>
                  <a:pt x="1482" y="1018"/>
                </a:lnTo>
                <a:lnTo>
                  <a:pt x="1097" y="772"/>
                </a:lnTo>
                <a:lnTo>
                  <a:pt x="773" y="567"/>
                </a:lnTo>
                <a:lnTo>
                  <a:pt x="501" y="373"/>
                </a:lnTo>
                <a:lnTo>
                  <a:pt x="127" y="95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8" name="Title 2"/>
          <p:cNvSpPr txBox="1"/>
          <p:nvPr>
            <p:ph type="title"/>
          </p:nvPr>
        </p:nvSpPr>
        <p:spPr>
          <a:xfrm>
            <a:off x="477686" y="4854345"/>
            <a:ext cx="6862014" cy="868027"/>
          </a:xfrm>
          <a:prstGeom prst="rect">
            <a:avLst/>
          </a:prstGeom>
        </p:spPr>
        <p:txBody>
          <a:bodyPr anchor="b"/>
          <a:lstStyle/>
          <a:p>
            <a:pPr/>
            <a:r>
              <a:t>Questions?</a:t>
            </a:r>
          </a:p>
        </p:txBody>
      </p:sp>
      <p:pic>
        <p:nvPicPr>
          <p:cNvPr id="299" name="Picture 1" descr="Picture 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6593" y="640080"/>
            <a:ext cx="5952915" cy="3291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I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I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