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olivia4rotary@gmail.com" TargetMode="External"/><Relationship Id="rId3" Type="http://schemas.openxmlformats.org/officeDocument/2006/relationships/image" Target="../media/image4.png"/><Relationship Id="rId4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8"/>
          <p:cNvSpPr/>
          <p:nvPr/>
        </p:nvSpPr>
        <p:spPr>
          <a:xfrm>
            <a:off x="-2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5" name="Video 4" descr="Video 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047" y="9"/>
            <a:ext cx="12192000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0"/>
          <p:cNvSpPr/>
          <p:nvPr/>
        </p:nvSpPr>
        <p:spPr>
          <a:xfrm>
            <a:off x="-1" y="2207602"/>
            <a:ext cx="12192001" cy="316214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75000">
                <a:srgbClr val="000000">
                  <a:alpha val="15000"/>
                </a:srgbClr>
              </a:gs>
              <a:gs pos="100000">
                <a:srgbClr val="000000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7" name="Title 1"/>
          <p:cNvSpPr txBox="1"/>
          <p:nvPr>
            <p:ph type="ctrTitle"/>
          </p:nvPr>
        </p:nvSpPr>
        <p:spPr>
          <a:xfrm>
            <a:off x="830580" y="287419"/>
            <a:ext cx="8834120" cy="2023949"/>
          </a:xfrm>
          <a:prstGeom prst="rect">
            <a:avLst/>
          </a:prstGeom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7200">
                <a:solidFill>
                  <a:srgbClr val="FFFFFF"/>
                </a:solidFill>
              </a:defRPr>
            </a:lvl1pPr>
          </a:lstStyle>
          <a:p>
            <a:pPr/>
            <a:r>
              <a:t>Balancing Act! </a:t>
            </a:r>
          </a:p>
        </p:txBody>
      </p:sp>
      <p:sp>
        <p:nvSpPr>
          <p:cNvPr id="98" name="Subtitle 2"/>
          <p:cNvSpPr txBox="1"/>
          <p:nvPr>
            <p:ph type="subTitle" sz="quarter" idx="1"/>
          </p:nvPr>
        </p:nvSpPr>
        <p:spPr>
          <a:xfrm>
            <a:off x="388850" y="2787645"/>
            <a:ext cx="9275851" cy="1282708"/>
          </a:xfrm>
          <a:prstGeom prst="rect">
            <a:avLst/>
          </a:prstGeom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/>
          <a:lstStyle/>
          <a:p>
            <a:pPr>
              <a:defRPr b="1" sz="4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Building</a:t>
            </a:r>
            <a:r>
              <a:rPr>
                <a:latin typeface="YAD0tK8KtxA 0"/>
                <a:ea typeface="YAD0tK8KtxA 0"/>
                <a:cs typeface="YAD0tK8KtxA 0"/>
                <a:sym typeface="YAD0tK8KtxA 0"/>
              </a:rPr>
              <a:t> Your Club Budget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9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9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6F8FC"/>
            </a:gs>
            <a:gs pos="54000">
              <a:srgbClr val="C9D7EE">
                <a:alpha val="36794"/>
              </a:srgbClr>
            </a:gs>
            <a:gs pos="74000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ontent Placeholder 4"/>
          <p:cNvSpPr txBox="1"/>
          <p:nvPr>
            <p:ph type="body" idx="1"/>
          </p:nvPr>
        </p:nvSpPr>
        <p:spPr>
          <a:xfrm>
            <a:off x="558800" y="1724628"/>
            <a:ext cx="7763913" cy="4896092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3168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3168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2871">
                <a:latin typeface="Optima"/>
                <a:ea typeface="Optima"/>
                <a:cs typeface="Optima"/>
                <a:sym typeface="Optima"/>
              </a:defRPr>
            </a:pPr>
            <a:r>
              <a:t>Questions, comments, more information…</a:t>
            </a:r>
            <a:endParaRPr sz="2475"/>
          </a:p>
          <a:p>
            <a:pPr marL="0" indent="0" algn="ctr" defTabSz="905255">
              <a:lnSpc>
                <a:spcPct val="81000"/>
              </a:lnSpc>
              <a:spcBef>
                <a:spcPts val="900"/>
              </a:spcBef>
              <a:buSzTx/>
              <a:buNone/>
              <a:defRPr sz="2475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algn="ctr" defTabSz="905255">
              <a:lnSpc>
                <a:spcPct val="81000"/>
              </a:lnSpc>
              <a:spcBef>
                <a:spcPts val="900"/>
              </a:spcBef>
              <a:buSzTx/>
              <a:buNone/>
              <a:defRPr sz="2871">
                <a:latin typeface="Optima"/>
                <a:ea typeface="Optima"/>
                <a:cs typeface="Optima"/>
                <a:sym typeface="Optima"/>
              </a:defRPr>
            </a:pPr>
            <a:r>
              <a:t>Olivia Patterson Ryans</a:t>
            </a:r>
            <a:endParaRPr sz="3168"/>
          </a:p>
          <a:p>
            <a:pPr marL="0" indent="0" algn="ctr" defTabSz="905255">
              <a:lnSpc>
                <a:spcPct val="81000"/>
              </a:lnSpc>
              <a:spcBef>
                <a:spcPts val="900"/>
              </a:spcBef>
              <a:buSzTx/>
              <a:buNone/>
              <a:defRPr sz="2871">
                <a:latin typeface="Optima"/>
                <a:ea typeface="Optima"/>
                <a:cs typeface="Optima"/>
                <a:sym typeface="Optima"/>
              </a:defRPr>
            </a:pPr>
            <a:r>
              <a:t>Immediate Past District Governor | D5280</a:t>
            </a:r>
            <a:endParaRPr sz="2475"/>
          </a:p>
          <a:p>
            <a:pPr marL="0" indent="0" algn="ctr" defTabSz="905255">
              <a:lnSpc>
                <a:spcPct val="81000"/>
              </a:lnSpc>
              <a:spcBef>
                <a:spcPts val="900"/>
              </a:spcBef>
              <a:buSzTx/>
              <a:buNone/>
              <a:defRPr sz="2871">
                <a:latin typeface="Optima"/>
                <a:ea typeface="Optima"/>
                <a:cs typeface="Optima"/>
                <a:sym typeface="Optima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olivia4rotary@gmail.com</a:t>
            </a:r>
            <a:endParaRPr sz="3168"/>
          </a:p>
          <a:p>
            <a:pPr marL="0" indent="0" defTabSz="905255">
              <a:lnSpc>
                <a:spcPct val="81000"/>
              </a:lnSpc>
              <a:spcBef>
                <a:spcPts val="900"/>
              </a:spcBef>
              <a:buSzTx/>
              <a:buNone/>
              <a:defRPr sz="1386"/>
            </a:pPr>
          </a:p>
          <a:p>
            <a:pPr marL="0" indent="0" algn="r" defTabSz="905255">
              <a:lnSpc>
                <a:spcPct val="81000"/>
              </a:lnSpc>
              <a:spcBef>
                <a:spcPts val="900"/>
              </a:spcBef>
              <a:buSzTx/>
              <a:buNone/>
              <a:defRPr b="1" sz="138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algn="r" defTabSz="905255">
              <a:lnSpc>
                <a:spcPct val="81000"/>
              </a:lnSpc>
              <a:spcBef>
                <a:spcPts val="900"/>
              </a:spcBef>
              <a:buSzTx/>
              <a:buNone/>
              <a:defRPr b="1" sz="138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algn="r" defTabSz="905255">
              <a:lnSpc>
                <a:spcPct val="81000"/>
              </a:lnSpc>
              <a:spcBef>
                <a:spcPts val="900"/>
              </a:spcBef>
              <a:buSzTx/>
              <a:buNone/>
              <a:defRPr b="1" sz="138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algn="r" defTabSz="905255">
              <a:lnSpc>
                <a:spcPct val="81000"/>
              </a:lnSpc>
              <a:spcBef>
                <a:spcPts val="900"/>
              </a:spcBef>
              <a:buSzTx/>
              <a:buNone/>
              <a:defRPr b="1" sz="1188">
                <a:latin typeface="Optima"/>
                <a:ea typeface="Optima"/>
                <a:cs typeface="Optima"/>
                <a:sym typeface="Optima"/>
              </a:defRPr>
            </a:pPr>
            <a:r>
              <a:t>Created 12/23</a:t>
            </a:r>
          </a:p>
        </p:txBody>
      </p:sp>
      <p:pic>
        <p:nvPicPr>
          <p:cNvPr id="159" name="Graphic 8" descr="Graphic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2713" y="1401790"/>
            <a:ext cx="3436910" cy="343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" name="Group 11"/>
          <p:cNvGrpSpPr/>
          <p:nvPr/>
        </p:nvGrpSpPr>
        <p:grpSpPr>
          <a:xfrm>
            <a:off x="12068638" y="0"/>
            <a:ext cx="123362" cy="6858001"/>
            <a:chOff x="0" y="0"/>
            <a:chExt cx="123361" cy="6858000"/>
          </a:xfrm>
        </p:grpSpPr>
        <p:sp>
          <p:nvSpPr>
            <p:cNvPr id="160" name="Rectangle 12"/>
            <p:cNvSpPr/>
            <p:nvPr/>
          </p:nvSpPr>
          <p:spPr>
            <a:xfrm flipH="1">
              <a:off x="0" y="0"/>
              <a:ext cx="12336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1" name="Rectangle 13"/>
            <p:cNvSpPr/>
            <p:nvPr/>
          </p:nvSpPr>
          <p:spPr>
            <a:xfrm flipH="1">
              <a:off x="0" y="3527552"/>
              <a:ext cx="123362" cy="3330449"/>
            </a:xfrm>
            <a:prstGeom prst="rect">
              <a:avLst/>
            </a:prstGeom>
            <a:gradFill flip="none" rotWithShape="1">
              <a:gsLst>
                <a:gs pos="19000">
                  <a:srgbClr val="9DC3E6">
                    <a:alpha val="0"/>
                  </a:srgbClr>
                </a:gs>
                <a:gs pos="100000">
                  <a:srgbClr val="9DC3E6"/>
                </a:gs>
              </a:gsLst>
              <a:lin ang="6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6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770" y="719318"/>
            <a:ext cx="4874231" cy="1005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8"/>
          <p:cNvSpPr/>
          <p:nvPr/>
        </p:nvSpPr>
        <p:spPr>
          <a:xfrm>
            <a:off x="-2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" name="Title 1"/>
          <p:cNvSpPr txBox="1"/>
          <p:nvPr>
            <p:ph type="title"/>
          </p:nvPr>
        </p:nvSpPr>
        <p:spPr>
          <a:xfrm>
            <a:off x="598665" y="274642"/>
            <a:ext cx="6002111" cy="1495426"/>
          </a:xfrm>
          <a:prstGeom prst="rect">
            <a:avLst/>
          </a:prstGeom>
        </p:spPr>
        <p:txBody>
          <a:bodyPr/>
          <a:lstStyle>
            <a:lvl1pPr>
              <a:defRPr b="1" sz="40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Our Purpose Today</a:t>
            </a:r>
          </a:p>
        </p:txBody>
      </p:sp>
      <p:sp>
        <p:nvSpPr>
          <p:cNvPr id="102" name="Content Placeholder 2"/>
          <p:cNvSpPr txBox="1"/>
          <p:nvPr>
            <p:ph type="body" sz="half" idx="1"/>
          </p:nvPr>
        </p:nvSpPr>
        <p:spPr>
          <a:xfrm>
            <a:off x="598663" y="1465265"/>
            <a:ext cx="6462536" cy="481329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Learn how to fund your vision by developing a budget that speaks to the Club’s requirements and also reflects your passions.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 sz="1200">
                <a:latin typeface="Optima"/>
                <a:ea typeface="Optima"/>
                <a:cs typeface="Optima"/>
                <a:sym typeface="Optima"/>
              </a:defRPr>
            </a:pPr>
          </a:p>
          <a:p>
            <a:pPr>
              <a:lnSpc>
                <a:spcPct val="110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Where is the money?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 sz="1200">
                <a:latin typeface="Optima"/>
                <a:ea typeface="Optima"/>
                <a:cs typeface="Optima"/>
                <a:sym typeface="Optima"/>
              </a:defRPr>
            </a:pPr>
          </a:p>
          <a:p>
            <a:pPr>
              <a:lnSpc>
                <a:spcPct val="110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Interactive - create your own club’s budget</a:t>
            </a:r>
          </a:p>
          <a:p>
            <a:pPr lvl="1" marL="685800" indent="-228600">
              <a:lnSpc>
                <a:spcPct val="110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Excel</a:t>
            </a:r>
          </a:p>
          <a:p>
            <a:pPr lvl="1" marL="685800" indent="-228600">
              <a:lnSpc>
                <a:spcPct val="110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Numbers</a:t>
            </a:r>
          </a:p>
          <a:p>
            <a:pPr lvl="1" marL="685800" indent="-228600">
              <a:lnSpc>
                <a:spcPct val="110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Other tools</a:t>
            </a:r>
          </a:p>
          <a:p>
            <a:pPr lvl="1" marL="685800" indent="-228600">
              <a:lnSpc>
                <a:spcPct val="110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Past 3 years club’s budget</a:t>
            </a:r>
          </a:p>
        </p:txBody>
      </p:sp>
      <p:pic>
        <p:nvPicPr>
          <p:cNvPr id="10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4397" t="0" r="35735" b="0"/>
          <a:stretch>
            <a:fillRect/>
          </a:stretch>
        </p:blipFill>
        <p:spPr>
          <a:xfrm>
            <a:off x="7659864" y="10"/>
            <a:ext cx="4532137" cy="6857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5"/>
          <p:cNvGrpSpPr/>
          <p:nvPr/>
        </p:nvGrpSpPr>
        <p:grpSpPr>
          <a:xfrm>
            <a:off x="-1" y="-29769"/>
            <a:ext cx="12202176" cy="1519358"/>
            <a:chOff x="0" y="0"/>
            <a:chExt cx="12202175" cy="1519356"/>
          </a:xfrm>
        </p:grpSpPr>
        <p:sp>
          <p:nvSpPr>
            <p:cNvPr id="105" name="Rectangle 16"/>
            <p:cNvSpPr/>
            <p:nvPr/>
          </p:nvSpPr>
          <p:spPr>
            <a:xfrm rot="16200000">
              <a:off x="5341413" y="-5341407"/>
              <a:ext cx="1519351" cy="12202174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6" name="Rectangle 17"/>
            <p:cNvSpPr/>
            <p:nvPr/>
          </p:nvSpPr>
          <p:spPr>
            <a:xfrm rot="16200000">
              <a:off x="8917094" y="-1771843"/>
              <a:ext cx="1507123" cy="5063042"/>
            </a:xfrm>
            <a:prstGeom prst="rect">
              <a:avLst/>
            </a:prstGeom>
            <a:gradFill flip="none" rotWithShape="1">
              <a:gsLst>
                <a:gs pos="58999">
                  <a:srgbClr val="9DC3E6">
                    <a:alpha val="0"/>
                  </a:srgbClr>
                </a:gs>
                <a:gs pos="100000">
                  <a:srgbClr val="9DC3E6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7" name="Rectangle 18"/>
            <p:cNvSpPr/>
            <p:nvPr/>
          </p:nvSpPr>
          <p:spPr>
            <a:xfrm rot="5400000">
              <a:off x="3100713" y="-3100714"/>
              <a:ext cx="1519357" cy="7720784"/>
            </a:xfrm>
            <a:prstGeom prst="rect">
              <a:avLst/>
            </a:prstGeom>
            <a:gradFill flip="none" rotWithShape="1">
              <a:gsLst>
                <a:gs pos="29000">
                  <a:srgbClr val="9DC3E6">
                    <a:alpha val="0"/>
                  </a:srgbClr>
                </a:gs>
                <a:gs pos="100000">
                  <a:srgbClr val="2E75B6"/>
                </a:gs>
              </a:gsLst>
              <a:lin ang="1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9" name="Title 1"/>
          <p:cNvSpPr txBox="1"/>
          <p:nvPr>
            <p:ph type="title"/>
          </p:nvPr>
        </p:nvSpPr>
        <p:spPr>
          <a:xfrm>
            <a:off x="302274" y="367960"/>
            <a:ext cx="11508727" cy="723901"/>
          </a:xfrm>
          <a:prstGeom prst="rect">
            <a:avLst/>
          </a:prstGeom>
        </p:spPr>
        <p:txBody>
          <a:bodyPr/>
          <a:lstStyle/>
          <a:p>
            <a:pPr algn="ctr" defTabSz="365760">
              <a:defRPr b="1" sz="1440">
                <a:solidFill>
                  <a:srgbClr val="222A35"/>
                </a:solidFill>
                <a:latin typeface="Optima"/>
                <a:ea typeface="Optima"/>
                <a:cs typeface="Optima"/>
                <a:sym typeface="Optima"/>
              </a:defRPr>
            </a:pPr>
            <a:br/>
            <a:r>
              <a:rPr sz="1560"/>
              <a:t>Your Budget as a Planning Tool</a:t>
            </a:r>
            <a:br>
              <a:rPr sz="1560"/>
            </a:br>
          </a:p>
        </p:txBody>
      </p:sp>
      <p:sp>
        <p:nvSpPr>
          <p:cNvPr id="110" name="Content Placeholder 2"/>
          <p:cNvSpPr txBox="1"/>
          <p:nvPr>
            <p:ph type="body" idx="1"/>
          </p:nvPr>
        </p:nvSpPr>
        <p:spPr>
          <a:xfrm>
            <a:off x="883788" y="2934379"/>
            <a:ext cx="10424423" cy="3555662"/>
          </a:xfrm>
          <a:prstGeom prst="rect">
            <a:avLst/>
          </a:prstGeom>
        </p:spPr>
        <p:txBody>
          <a:bodyPr/>
          <a:lstStyle/>
          <a:p>
            <a:pPr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Used to predict expenses for your club.</a:t>
            </a:r>
          </a:p>
          <a:p>
            <a:pPr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Used to allocate resources effectively.  </a:t>
            </a:r>
          </a:p>
          <a:p>
            <a:pPr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A key to the financial stability of your club.</a:t>
            </a:r>
          </a:p>
          <a:p>
            <a:pPr lvl="1" marL="685800" indent="-228600">
              <a:spcBef>
                <a:spcPts val="50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Set better goals</a:t>
            </a:r>
          </a:p>
          <a:p>
            <a:pPr lvl="1" marL="685800" indent="-228600">
              <a:spcBef>
                <a:spcPts val="50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Avoid mistakes </a:t>
            </a:r>
          </a:p>
          <a:p>
            <a:pPr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Will help you better fulfill your mission in your community.</a:t>
            </a:r>
          </a:p>
          <a:p>
            <a:pPr lvl="1" marL="685800" indent="-228600">
              <a:spcBef>
                <a:spcPts val="50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Plan projects ahead of time</a:t>
            </a:r>
          </a:p>
          <a:p>
            <a:pPr lvl="1" marL="685800" indent="-228600">
              <a:spcBef>
                <a:spcPts val="50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Communicate more effectively with stakeholders</a:t>
            </a:r>
          </a:p>
        </p:txBody>
      </p:sp>
      <p:sp>
        <p:nvSpPr>
          <p:cNvPr id="111" name="TextBox 3"/>
          <p:cNvSpPr txBox="1"/>
          <p:nvPr/>
        </p:nvSpPr>
        <p:spPr>
          <a:xfrm>
            <a:off x="223518" y="1734929"/>
            <a:ext cx="11744961" cy="971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222A35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A financial document used to plan how you will spend club money.  It encompasses both your expenses and expected revenue for the Rotary year.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7FAFD"/>
            </a:gs>
            <a:gs pos="74000">
              <a:srgbClr val="B5D2EC"/>
            </a:gs>
            <a:gs pos="83000">
              <a:srgbClr val="B5D2EC"/>
            </a:gs>
            <a:gs pos="100000">
              <a:srgbClr val="CEE1F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1"/>
          <p:cNvSpPr txBox="1"/>
          <p:nvPr>
            <p:ph type="title"/>
          </p:nvPr>
        </p:nvSpPr>
        <p:spPr>
          <a:xfrm>
            <a:off x="495300" y="403225"/>
            <a:ext cx="10515600" cy="968375"/>
          </a:xfrm>
          <a:prstGeom prst="rect">
            <a:avLst/>
          </a:prstGeom>
        </p:spPr>
        <p:txBody>
          <a:bodyPr/>
          <a:lstStyle/>
          <a:p>
            <a:pPr defTabSz="502920">
              <a:defRPr sz="1980">
                <a:latin typeface="Optima"/>
                <a:ea typeface="Optima"/>
                <a:cs typeface="Optima"/>
                <a:sym typeface="Optima"/>
              </a:defRPr>
            </a:pPr>
            <a:br/>
            <a:r>
              <a:rPr b="1"/>
              <a:t>Which is most effective?</a:t>
            </a:r>
            <a:br>
              <a:rPr b="1"/>
            </a:br>
          </a:p>
        </p:txBody>
      </p:sp>
      <p:sp>
        <p:nvSpPr>
          <p:cNvPr id="114" name="Content Placeholder 2"/>
          <p:cNvSpPr txBox="1"/>
          <p:nvPr>
            <p:ph type="body" idx="1"/>
          </p:nvPr>
        </p:nvSpPr>
        <p:spPr>
          <a:xfrm>
            <a:off x="495300" y="1520825"/>
            <a:ext cx="11417300" cy="462915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>
                <a:latin typeface="Optima"/>
                <a:ea typeface="Optima"/>
                <a:cs typeface="Optima"/>
                <a:sym typeface="Optima"/>
              </a:defRPr>
            </a:pPr>
            <a:r>
              <a:t>Several approaches for putting a budget together, which is best? </a:t>
            </a:r>
          </a:p>
          <a:p>
            <a:pPr marL="0" indent="0">
              <a:spcBef>
                <a:spcPts val="0"/>
              </a:spcBef>
              <a:buSzTx/>
              <a:buNone/>
              <a:defRPr sz="1800">
                <a:latin typeface="Optima"/>
                <a:ea typeface="Optima"/>
                <a:cs typeface="Optima"/>
                <a:sym typeface="Optima"/>
              </a:defRPr>
            </a:pPr>
            <a:r>
              <a:t> </a:t>
            </a:r>
          </a:p>
          <a:p>
            <a:pPr marL="457200" indent="-457200">
              <a:spcBef>
                <a:spcPts val="0"/>
              </a:spcBef>
              <a:buFontTx/>
              <a:buAutoNum type="arabicPeriod" startAt="1"/>
              <a:defRPr b="1" sz="2400">
                <a:latin typeface="Optima"/>
                <a:ea typeface="Optima"/>
                <a:cs typeface="Optima"/>
                <a:sym typeface="Optima"/>
              </a:defRPr>
            </a:pPr>
            <a:r>
              <a:t>Income based:</a:t>
            </a:r>
            <a:r>
              <a:rPr b="0"/>
              <a:t>  Determine how much income you can realistically count on and include only reliable revenue in your budget. </a:t>
            </a:r>
            <a:endParaRPr b="0"/>
          </a:p>
          <a:p>
            <a:pPr lvl="1" marL="685800" indent="-228600"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Downside - If your organization doesn’t meet these income targets, it will create a budget deficit.</a:t>
            </a:r>
          </a:p>
          <a:p>
            <a:pPr lvl="1" marL="685800" indent="-228600"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Other advantages or downsides…</a:t>
            </a:r>
            <a:endParaRPr b="1"/>
          </a:p>
          <a:p>
            <a:pPr marL="457200" indent="-457200">
              <a:spcBef>
                <a:spcPts val="0"/>
              </a:spcBef>
              <a:buFontTx/>
              <a:buAutoNum type="arabicPeriod" startAt="1"/>
              <a:defRPr b="1" sz="1200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457200" indent="-457200">
              <a:spcBef>
                <a:spcPts val="0"/>
              </a:spcBef>
              <a:buFontTx/>
              <a:buAutoNum type="arabicPeriod" startAt="2"/>
              <a:defRPr b="1" sz="2400">
                <a:latin typeface="Optima"/>
                <a:ea typeface="Optima"/>
                <a:cs typeface="Optima"/>
                <a:sym typeface="Optima"/>
              </a:defRPr>
            </a:pPr>
            <a:r>
              <a:t>Increment approach:  </a:t>
            </a:r>
            <a:r>
              <a:rPr b="0"/>
              <a:t>builds upon your budget from the previous fiscal year. </a:t>
            </a:r>
            <a:endParaRPr b="0"/>
          </a:p>
          <a:p>
            <a:pPr lvl="1" marL="685800" indent="-228600">
              <a:spcBef>
                <a:spcPts val="0"/>
              </a:spcBef>
              <a:defRPr sz="2000">
                <a:latin typeface="Optima"/>
                <a:ea typeface="Optima"/>
                <a:cs typeface="Optima"/>
                <a:sym typeface="Optima"/>
              </a:defRPr>
            </a:pPr>
            <a:r>
              <a:t>Advantage or downsides…</a:t>
            </a:r>
            <a:endParaRPr sz="2400"/>
          </a:p>
          <a:p>
            <a:pPr marL="0" indent="0">
              <a:spcBef>
                <a:spcPts val="0"/>
              </a:spcBef>
              <a:buSzTx/>
              <a:buNone/>
              <a:defRPr sz="1200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457200" indent="-457200">
              <a:spcBef>
                <a:spcPts val="0"/>
              </a:spcBef>
              <a:buFontTx/>
              <a:buAutoNum type="arabicPeriod" startAt="3"/>
              <a:defRPr b="1" sz="2400">
                <a:latin typeface="Optima"/>
                <a:ea typeface="Optima"/>
                <a:cs typeface="Optima"/>
                <a:sym typeface="Optima"/>
              </a:defRPr>
            </a:pPr>
            <a:r>
              <a:t>Zero-Based approach</a:t>
            </a:r>
            <a:r>
              <a:rPr b="0"/>
              <a:t>:  prepared from scratch without considering income or expenses from the previous year</a:t>
            </a:r>
            <a:endParaRPr b="0"/>
          </a:p>
          <a:p>
            <a:pPr lvl="1" marL="685800" indent="-228600">
              <a:spcBef>
                <a:spcPts val="0"/>
              </a:spcBef>
              <a:defRPr sz="2000">
                <a:latin typeface="Optima"/>
                <a:ea typeface="Optima"/>
                <a:cs typeface="Optima"/>
                <a:sym typeface="Optima"/>
              </a:defRPr>
            </a:pPr>
            <a:r>
              <a:t>Advantage or downsides…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7FAFD"/>
            </a:gs>
            <a:gs pos="74000">
              <a:srgbClr val="B5D2EC"/>
            </a:gs>
            <a:gs pos="83000">
              <a:srgbClr val="B5D2EC"/>
            </a:gs>
            <a:gs pos="100000">
              <a:srgbClr val="CEE1F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" name="Freeform: Shape 30"/>
          <p:cNvSpPr/>
          <p:nvPr/>
        </p:nvSpPr>
        <p:spPr>
          <a:xfrm>
            <a:off x="0" y="-1"/>
            <a:ext cx="8748216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20217" y="0"/>
                </a:lnTo>
                <a:lnTo>
                  <a:pt x="20203" y="46"/>
                </a:lnTo>
                <a:lnTo>
                  <a:pt x="20213" y="186"/>
                </a:lnTo>
                <a:cubicBezTo>
                  <a:pt x="20215" y="242"/>
                  <a:pt x="20192" y="283"/>
                  <a:pt x="20194" y="339"/>
                </a:cubicBezTo>
                <a:cubicBezTo>
                  <a:pt x="20148" y="435"/>
                  <a:pt x="20247" y="636"/>
                  <a:pt x="20245" y="775"/>
                </a:cubicBezTo>
                <a:cubicBezTo>
                  <a:pt x="20243" y="914"/>
                  <a:pt x="20276" y="1147"/>
                  <a:pt x="20184" y="1175"/>
                </a:cubicBezTo>
                <a:cubicBezTo>
                  <a:pt x="20169" y="1358"/>
                  <a:pt x="20197" y="1126"/>
                  <a:pt x="20177" y="1419"/>
                </a:cubicBezTo>
                <a:cubicBezTo>
                  <a:pt x="20264" y="1738"/>
                  <a:pt x="20177" y="2479"/>
                  <a:pt x="20208" y="2560"/>
                </a:cubicBezTo>
                <a:cubicBezTo>
                  <a:pt x="20294" y="2711"/>
                  <a:pt x="20190" y="2693"/>
                  <a:pt x="20232" y="2875"/>
                </a:cubicBezTo>
                <a:cubicBezTo>
                  <a:pt x="20255" y="2979"/>
                  <a:pt x="20227" y="2998"/>
                  <a:pt x="20228" y="3118"/>
                </a:cubicBezTo>
                <a:cubicBezTo>
                  <a:pt x="20229" y="3238"/>
                  <a:pt x="20230" y="3451"/>
                  <a:pt x="20238" y="3596"/>
                </a:cubicBezTo>
                <a:cubicBezTo>
                  <a:pt x="20245" y="3741"/>
                  <a:pt x="20272" y="3889"/>
                  <a:pt x="20273" y="3986"/>
                </a:cubicBezTo>
                <a:cubicBezTo>
                  <a:pt x="20246" y="4107"/>
                  <a:pt x="20335" y="4317"/>
                  <a:pt x="20343" y="4364"/>
                </a:cubicBezTo>
                <a:cubicBezTo>
                  <a:pt x="20379" y="4481"/>
                  <a:pt x="20404" y="4498"/>
                  <a:pt x="20389" y="4592"/>
                </a:cubicBezTo>
                <a:cubicBezTo>
                  <a:pt x="20389" y="4624"/>
                  <a:pt x="20437" y="4734"/>
                  <a:pt x="20438" y="4766"/>
                </a:cubicBezTo>
                <a:lnTo>
                  <a:pt x="20512" y="4947"/>
                </a:lnTo>
                <a:cubicBezTo>
                  <a:pt x="20578" y="5093"/>
                  <a:pt x="20570" y="5044"/>
                  <a:pt x="20596" y="5160"/>
                </a:cubicBezTo>
                <a:cubicBezTo>
                  <a:pt x="20654" y="5416"/>
                  <a:pt x="20617" y="5402"/>
                  <a:pt x="20647" y="5488"/>
                </a:cubicBezTo>
                <a:lnTo>
                  <a:pt x="20715" y="5727"/>
                </a:lnTo>
                <a:cubicBezTo>
                  <a:pt x="20720" y="5745"/>
                  <a:pt x="20708" y="5831"/>
                  <a:pt x="20698" y="5867"/>
                </a:cubicBezTo>
                <a:lnTo>
                  <a:pt x="20714" y="6039"/>
                </a:lnTo>
                <a:lnTo>
                  <a:pt x="20702" y="6212"/>
                </a:lnTo>
                <a:cubicBezTo>
                  <a:pt x="20709" y="6235"/>
                  <a:pt x="20707" y="6451"/>
                  <a:pt x="20718" y="6470"/>
                </a:cubicBezTo>
                <a:cubicBezTo>
                  <a:pt x="20757" y="6745"/>
                  <a:pt x="20661" y="6897"/>
                  <a:pt x="20700" y="7015"/>
                </a:cubicBezTo>
                <a:cubicBezTo>
                  <a:pt x="20679" y="7300"/>
                  <a:pt x="20616" y="7583"/>
                  <a:pt x="20602" y="7908"/>
                </a:cubicBezTo>
                <a:cubicBezTo>
                  <a:pt x="20664" y="8182"/>
                  <a:pt x="20590" y="8346"/>
                  <a:pt x="20604" y="8636"/>
                </a:cubicBezTo>
                <a:cubicBezTo>
                  <a:pt x="20656" y="8755"/>
                  <a:pt x="20660" y="8873"/>
                  <a:pt x="20629" y="9023"/>
                </a:cubicBezTo>
                <a:cubicBezTo>
                  <a:pt x="20717" y="9010"/>
                  <a:pt x="20556" y="9253"/>
                  <a:pt x="20650" y="9294"/>
                </a:cubicBezTo>
                <a:lnTo>
                  <a:pt x="20612" y="9380"/>
                </a:lnTo>
                <a:lnTo>
                  <a:pt x="20603" y="9436"/>
                </a:lnTo>
                <a:lnTo>
                  <a:pt x="20580" y="9445"/>
                </a:lnTo>
                <a:lnTo>
                  <a:pt x="20553" y="9523"/>
                </a:lnTo>
                <a:cubicBezTo>
                  <a:pt x="20545" y="9554"/>
                  <a:pt x="20529" y="9715"/>
                  <a:pt x="20531" y="9754"/>
                </a:cubicBezTo>
                <a:cubicBezTo>
                  <a:pt x="20570" y="9897"/>
                  <a:pt x="20428" y="9954"/>
                  <a:pt x="20482" y="10131"/>
                </a:cubicBezTo>
                <a:cubicBezTo>
                  <a:pt x="20494" y="10196"/>
                  <a:pt x="20520" y="10393"/>
                  <a:pt x="20490" y="10428"/>
                </a:cubicBezTo>
                <a:cubicBezTo>
                  <a:pt x="20482" y="10469"/>
                  <a:pt x="20490" y="10518"/>
                  <a:pt x="20459" y="10535"/>
                </a:cubicBezTo>
                <a:cubicBezTo>
                  <a:pt x="20420" y="10563"/>
                  <a:pt x="20472" y="10711"/>
                  <a:pt x="20429" y="10687"/>
                </a:cubicBezTo>
                <a:cubicBezTo>
                  <a:pt x="20464" y="10792"/>
                  <a:pt x="20415" y="10985"/>
                  <a:pt x="20392" y="11069"/>
                </a:cubicBezTo>
                <a:cubicBezTo>
                  <a:pt x="20377" y="11223"/>
                  <a:pt x="20344" y="11497"/>
                  <a:pt x="20337" y="11610"/>
                </a:cubicBezTo>
                <a:cubicBezTo>
                  <a:pt x="20331" y="11615"/>
                  <a:pt x="20328" y="11582"/>
                  <a:pt x="20320" y="11629"/>
                </a:cubicBezTo>
                <a:cubicBezTo>
                  <a:pt x="20311" y="11676"/>
                  <a:pt x="20263" y="11835"/>
                  <a:pt x="20286" y="11893"/>
                </a:cubicBezTo>
                <a:cubicBezTo>
                  <a:pt x="20203" y="12207"/>
                  <a:pt x="20314" y="12409"/>
                  <a:pt x="20275" y="12526"/>
                </a:cubicBezTo>
                <a:cubicBezTo>
                  <a:pt x="20262" y="12810"/>
                  <a:pt x="20152" y="13117"/>
                  <a:pt x="20126" y="13298"/>
                </a:cubicBezTo>
                <a:cubicBezTo>
                  <a:pt x="20113" y="13505"/>
                  <a:pt x="20101" y="13667"/>
                  <a:pt x="20110" y="13747"/>
                </a:cubicBezTo>
                <a:lnTo>
                  <a:pt x="20089" y="14055"/>
                </a:lnTo>
                <a:cubicBezTo>
                  <a:pt x="20095" y="14184"/>
                  <a:pt x="20048" y="14325"/>
                  <a:pt x="20048" y="14406"/>
                </a:cubicBezTo>
                <a:cubicBezTo>
                  <a:pt x="20031" y="14711"/>
                  <a:pt x="19991" y="14645"/>
                  <a:pt x="19965" y="14702"/>
                </a:cubicBezTo>
                <a:cubicBezTo>
                  <a:pt x="19915" y="14822"/>
                  <a:pt x="19843" y="14989"/>
                  <a:pt x="19802" y="15115"/>
                </a:cubicBezTo>
                <a:cubicBezTo>
                  <a:pt x="19756" y="15225"/>
                  <a:pt x="19775" y="15155"/>
                  <a:pt x="19760" y="15274"/>
                </a:cubicBezTo>
                <a:cubicBezTo>
                  <a:pt x="19720" y="15286"/>
                  <a:pt x="19643" y="15380"/>
                  <a:pt x="19690" y="15496"/>
                </a:cubicBezTo>
                <a:lnTo>
                  <a:pt x="19559" y="15782"/>
                </a:lnTo>
                <a:cubicBezTo>
                  <a:pt x="19507" y="15695"/>
                  <a:pt x="19544" y="16087"/>
                  <a:pt x="19490" y="16026"/>
                </a:cubicBezTo>
                <a:cubicBezTo>
                  <a:pt x="19454" y="16069"/>
                  <a:pt x="19479" y="16122"/>
                  <a:pt x="19450" y="16201"/>
                </a:cubicBezTo>
                <a:cubicBezTo>
                  <a:pt x="19426" y="16355"/>
                  <a:pt x="19415" y="16461"/>
                  <a:pt x="19396" y="16644"/>
                </a:cubicBezTo>
                <a:cubicBezTo>
                  <a:pt x="19389" y="16814"/>
                  <a:pt x="19377" y="16810"/>
                  <a:pt x="19349" y="16979"/>
                </a:cubicBezTo>
                <a:cubicBezTo>
                  <a:pt x="19346" y="17101"/>
                  <a:pt x="19300" y="17164"/>
                  <a:pt x="19297" y="17231"/>
                </a:cubicBezTo>
                <a:cubicBezTo>
                  <a:pt x="19355" y="17406"/>
                  <a:pt x="19237" y="17311"/>
                  <a:pt x="19285" y="17416"/>
                </a:cubicBezTo>
                <a:cubicBezTo>
                  <a:pt x="19269" y="17483"/>
                  <a:pt x="19281" y="17598"/>
                  <a:pt x="19255" y="17629"/>
                </a:cubicBezTo>
                <a:lnTo>
                  <a:pt x="19232" y="17666"/>
                </a:lnTo>
                <a:cubicBezTo>
                  <a:pt x="19221" y="17712"/>
                  <a:pt x="19198" y="17828"/>
                  <a:pt x="19191" y="17905"/>
                </a:cubicBezTo>
                <a:cubicBezTo>
                  <a:pt x="19161" y="17929"/>
                  <a:pt x="19175" y="18061"/>
                  <a:pt x="19191" y="18128"/>
                </a:cubicBezTo>
                <a:cubicBezTo>
                  <a:pt x="19194" y="18245"/>
                  <a:pt x="19121" y="18421"/>
                  <a:pt x="19168" y="18550"/>
                </a:cubicBezTo>
                <a:cubicBezTo>
                  <a:pt x="19175" y="18684"/>
                  <a:pt x="19170" y="18712"/>
                  <a:pt x="19180" y="18865"/>
                </a:cubicBezTo>
                <a:cubicBezTo>
                  <a:pt x="19200" y="18963"/>
                  <a:pt x="19107" y="18976"/>
                  <a:pt x="19101" y="19165"/>
                </a:cubicBezTo>
                <a:cubicBezTo>
                  <a:pt x="19085" y="19320"/>
                  <a:pt x="19146" y="19655"/>
                  <a:pt x="19090" y="19989"/>
                </a:cubicBezTo>
                <a:cubicBezTo>
                  <a:pt x="19117" y="20188"/>
                  <a:pt x="19101" y="20374"/>
                  <a:pt x="19086" y="20559"/>
                </a:cubicBezTo>
                <a:cubicBezTo>
                  <a:pt x="19041" y="20742"/>
                  <a:pt x="19118" y="20722"/>
                  <a:pt x="19097" y="20873"/>
                </a:cubicBezTo>
                <a:cubicBezTo>
                  <a:pt x="19107" y="20898"/>
                  <a:pt x="19111" y="21095"/>
                  <a:pt x="19098" y="21086"/>
                </a:cubicBezTo>
                <a:cubicBezTo>
                  <a:pt x="19104" y="21156"/>
                  <a:pt x="19157" y="21206"/>
                  <a:pt x="19170" y="21308"/>
                </a:cubicBezTo>
                <a:cubicBezTo>
                  <a:pt x="19174" y="21343"/>
                  <a:pt x="19182" y="21450"/>
                  <a:pt x="19191" y="21558"/>
                </a:cubicBezTo>
                <a:lnTo>
                  <a:pt x="1919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8" name="TextBox 5"/>
          <p:cNvSpPr txBox="1"/>
          <p:nvPr/>
        </p:nvSpPr>
        <p:spPr>
          <a:xfrm>
            <a:off x="452600" y="139700"/>
            <a:ext cx="6789585" cy="1322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b="1" sz="40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It All Comes Down To:</a:t>
            </a:r>
          </a:p>
        </p:txBody>
      </p:sp>
      <p:sp>
        <p:nvSpPr>
          <p:cNvPr id="119" name="Content Placeholder 2"/>
          <p:cNvSpPr txBox="1"/>
          <p:nvPr>
            <p:ph type="body" idx="1"/>
          </p:nvPr>
        </p:nvSpPr>
        <p:spPr>
          <a:xfrm>
            <a:off x="505118" y="1295400"/>
            <a:ext cx="6454483" cy="5219700"/>
          </a:xfrm>
          <a:prstGeom prst="rect">
            <a:avLst/>
          </a:prstGeom>
        </p:spPr>
        <p:txBody>
          <a:bodyPr/>
          <a:lstStyle/>
          <a:p>
            <a:pPr marL="0">
              <a:lnSpc>
                <a:spcPct val="72000"/>
              </a:lnSpc>
              <a:spcBef>
                <a:spcPts val="0"/>
              </a:spcBef>
              <a:defRPr b="1" sz="1400"/>
            </a:pPr>
          </a:p>
          <a:p>
            <a:pPr marL="0" indent="0">
              <a:lnSpc>
                <a:spcPct val="72000"/>
              </a:lnSpc>
              <a:spcBef>
                <a:spcPts val="0"/>
              </a:spcBef>
              <a:buSzTx/>
              <a:buNone/>
              <a:defRPr b="1" sz="2400">
                <a:latin typeface="Optima"/>
                <a:ea typeface="Optima"/>
                <a:cs typeface="Optima"/>
                <a:sym typeface="Optima"/>
              </a:defRPr>
            </a:pPr>
            <a:r>
              <a:t>EXPENSES: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Administrative-traditional operating costs</a:t>
            </a:r>
            <a:endParaRPr sz="2500"/>
          </a:p>
          <a:p>
            <a:pPr lvl="1" marL="685800" indent="-228600"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</a:t>
            </a:r>
            <a:endParaRPr sz="2200"/>
          </a:p>
          <a:p>
            <a:pPr lvl="1" marL="685800" indent="-228600"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</a:t>
            </a:r>
            <a:endParaRPr sz="2200"/>
          </a:p>
          <a:p>
            <a:pPr lvl="1" marL="685800" indent="-228600"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</a:t>
            </a:r>
            <a:endParaRPr sz="22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Programs/projects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Fundraisers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….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</a:t>
            </a:r>
            <a:endParaRPr sz="2500"/>
          </a:p>
          <a:p>
            <a:pPr marL="0" indent="0">
              <a:lnSpc>
                <a:spcPct val="72000"/>
              </a:lnSpc>
              <a:spcBef>
                <a:spcPts val="0"/>
              </a:spcBef>
              <a:buSzTx/>
              <a:buNone/>
              <a:defRPr b="1" sz="1300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>
              <a:lnSpc>
                <a:spcPct val="72000"/>
              </a:lnSpc>
              <a:spcBef>
                <a:spcPts val="0"/>
              </a:spcBef>
              <a:buSzTx/>
              <a:buNone/>
              <a:defRPr b="1" sz="2400">
                <a:latin typeface="Optima"/>
                <a:ea typeface="Optima"/>
                <a:cs typeface="Optima"/>
                <a:sym typeface="Optima"/>
              </a:defRPr>
            </a:pPr>
            <a:r>
              <a:t>INCOME: </a:t>
            </a:r>
            <a:r>
              <a:rPr b="0"/>
              <a:t>identify traditional sources</a:t>
            </a:r>
            <a:endParaRPr sz="26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Membership dues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Fundraisers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Donations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</a:t>
            </a:r>
            <a:endParaRPr sz="2500"/>
          </a:p>
          <a:p>
            <a:pPr>
              <a:lnSpc>
                <a:spcPct val="72000"/>
              </a:lnSpc>
              <a:spcBef>
                <a:spcPts val="0"/>
              </a:spcBef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…</a:t>
            </a:r>
          </a:p>
        </p:txBody>
      </p:sp>
      <p:pic>
        <p:nvPicPr>
          <p:cNvPr id="120" name="Graphic 23" descr="Graphic 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5185" y="1003300"/>
            <a:ext cx="4227665" cy="462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7FAFD"/>
            </a:gs>
            <a:gs pos="74000">
              <a:srgbClr val="B5D2EC"/>
            </a:gs>
            <a:gs pos="83000">
              <a:srgbClr val="B5D2EC"/>
            </a:gs>
            <a:gs pos="100000">
              <a:srgbClr val="CEE1F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 sz="4000">
                <a:solidFill>
                  <a:srgbClr val="202124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Four Characteristics of a Strong Budget</a:t>
            </a:r>
          </a:p>
        </p:txBody>
      </p:sp>
      <p:sp>
        <p:nvSpPr>
          <p:cNvPr id="123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040C28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Well-Planned</a:t>
            </a:r>
          </a:p>
          <a:p>
            <a:pPr>
              <a:defRPr sz="2400">
                <a:solidFill>
                  <a:srgbClr val="040C28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Realistic</a:t>
            </a:r>
          </a:p>
          <a:p>
            <a:pPr>
              <a:defRPr sz="2400">
                <a:solidFill>
                  <a:srgbClr val="040C28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Flexible</a:t>
            </a:r>
          </a:p>
          <a:p>
            <a:pPr>
              <a:defRPr sz="2400">
                <a:solidFill>
                  <a:srgbClr val="040C28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Clearly Communicated</a:t>
            </a:r>
          </a:p>
        </p:txBody>
      </p:sp>
      <p:sp>
        <p:nvSpPr>
          <p:cNvPr id="124" name="TextBox 5"/>
          <p:cNvSpPr txBox="1"/>
          <p:nvPr/>
        </p:nvSpPr>
        <p:spPr>
          <a:xfrm>
            <a:off x="1001308" y="4239394"/>
            <a:ext cx="10306772" cy="1188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A working budget is one you review periodically and adjust as needed; adjusting revenue as increased by a fundraiser </a:t>
            </a:r>
          </a:p>
          <a:p>
            <a:pPr algn="ctr"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or expense as unexpected needs arise.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27"/>
          <p:cNvSpPr/>
          <p:nvPr/>
        </p:nvSpPr>
        <p:spPr>
          <a:xfrm>
            <a:off x="-1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" name="Title 1"/>
          <p:cNvSpPr txBox="1"/>
          <p:nvPr>
            <p:ph type="title"/>
          </p:nvPr>
        </p:nvSpPr>
        <p:spPr>
          <a:xfrm>
            <a:off x="3863340" y="201261"/>
            <a:ext cx="7997953" cy="1503080"/>
          </a:xfrm>
          <a:prstGeom prst="rect">
            <a:avLst/>
          </a:prstGeom>
        </p:spPr>
        <p:txBody>
          <a:bodyPr anchor="b"/>
          <a:lstStyle/>
          <a:p>
            <a:pPr>
              <a:defRPr b="1" sz="3000">
                <a:latin typeface="Optima"/>
                <a:ea typeface="Optima"/>
                <a:cs typeface="Optima"/>
                <a:sym typeface="Optima"/>
              </a:defRPr>
            </a:pPr>
            <a:br/>
            <a:r>
              <a:rPr sz="3200"/>
              <a:t>Develop Your Budget With Your Entire Team</a:t>
            </a:r>
            <a:br>
              <a:rPr sz="3200"/>
            </a:br>
          </a:p>
        </p:txBody>
      </p:sp>
      <p:pic>
        <p:nvPicPr>
          <p:cNvPr id="1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27458" t="0" r="27381" b="0"/>
          <a:stretch>
            <a:fillRect/>
          </a:stretch>
        </p:blipFill>
        <p:spPr>
          <a:xfrm>
            <a:off x="0" y="9"/>
            <a:ext cx="4243481" cy="685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235" y="21600"/>
                </a:lnTo>
                <a:lnTo>
                  <a:pt x="18641" y="21010"/>
                </a:lnTo>
                <a:cubicBezTo>
                  <a:pt x="19189" y="20153"/>
                  <a:pt x="19670" y="19271"/>
                  <a:pt x="20087" y="18364"/>
                </a:cubicBezTo>
                <a:cubicBezTo>
                  <a:pt x="20248" y="18015"/>
                  <a:pt x="20383" y="17662"/>
                  <a:pt x="20553" y="17261"/>
                </a:cubicBezTo>
                <a:cubicBezTo>
                  <a:pt x="20553" y="17297"/>
                  <a:pt x="20550" y="17331"/>
                  <a:pt x="20545" y="17366"/>
                </a:cubicBezTo>
                <a:cubicBezTo>
                  <a:pt x="20313" y="18027"/>
                  <a:pt x="20114" y="18694"/>
                  <a:pt x="19844" y="19348"/>
                </a:cubicBezTo>
                <a:cubicBezTo>
                  <a:pt x="19532" y="20097"/>
                  <a:pt x="19177" y="20832"/>
                  <a:pt x="18770" y="21549"/>
                </a:cubicBezTo>
                <a:lnTo>
                  <a:pt x="18738" y="21600"/>
                </a:lnTo>
                <a:lnTo>
                  <a:pt x="18982" y="21600"/>
                </a:lnTo>
                <a:lnTo>
                  <a:pt x="19040" y="21506"/>
                </a:lnTo>
                <a:cubicBezTo>
                  <a:pt x="19775" y="20203"/>
                  <a:pt x="20332" y="18863"/>
                  <a:pt x="20742" y="17490"/>
                </a:cubicBezTo>
                <a:cubicBezTo>
                  <a:pt x="21114" y="16246"/>
                  <a:pt x="21332" y="14988"/>
                  <a:pt x="21477" y="13724"/>
                </a:cubicBezTo>
                <a:cubicBezTo>
                  <a:pt x="21600" y="12642"/>
                  <a:pt x="21513" y="11568"/>
                  <a:pt x="21318" y="10492"/>
                </a:cubicBezTo>
                <a:cubicBezTo>
                  <a:pt x="20946" y="8391"/>
                  <a:pt x="20251" y="6322"/>
                  <a:pt x="19242" y="4319"/>
                </a:cubicBezTo>
                <a:cubicBezTo>
                  <a:pt x="18593" y="3043"/>
                  <a:pt x="17832" y="1805"/>
                  <a:pt x="16930" y="619"/>
                </a:cubicBezTo>
                <a:lnTo>
                  <a:pt x="16434" y="0"/>
                </a:lnTo>
                <a:lnTo>
                  <a:pt x="16168" y="0"/>
                </a:lnTo>
                <a:lnTo>
                  <a:pt x="16988" y="1045"/>
                </a:lnTo>
                <a:cubicBezTo>
                  <a:pt x="17304" y="1478"/>
                  <a:pt x="17602" y="1917"/>
                  <a:pt x="17884" y="2362"/>
                </a:cubicBezTo>
                <a:cubicBezTo>
                  <a:pt x="17953" y="2472"/>
                  <a:pt x="18020" y="2582"/>
                  <a:pt x="18088" y="2691"/>
                </a:cubicBezTo>
                <a:cubicBezTo>
                  <a:pt x="18035" y="2663"/>
                  <a:pt x="17996" y="2625"/>
                  <a:pt x="17971" y="2582"/>
                </a:cubicBezTo>
                <a:cubicBezTo>
                  <a:pt x="17466" y="1857"/>
                  <a:pt x="16912" y="1151"/>
                  <a:pt x="16303" y="469"/>
                </a:cubicBezTo>
                <a:lnTo>
                  <a:pt x="15858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1" name="sketchy line"/>
          <p:cNvGrpSpPr/>
          <p:nvPr/>
        </p:nvGrpSpPr>
        <p:grpSpPr>
          <a:xfrm>
            <a:off x="5297656" y="2354570"/>
            <a:ext cx="4243996" cy="55234"/>
            <a:chOff x="0" y="0"/>
            <a:chExt cx="4243995" cy="55232"/>
          </a:xfrm>
        </p:grpSpPr>
        <p:sp>
          <p:nvSpPr>
            <p:cNvPr id="129" name="Shape"/>
            <p:cNvSpPr/>
            <p:nvPr/>
          </p:nvSpPr>
          <p:spPr>
            <a:xfrm>
              <a:off x="0" y="6523"/>
              <a:ext cx="4243695" cy="4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14183" fill="norm" stroke="1" extrusionOk="0">
                  <a:moveTo>
                    <a:pt x="0" y="4034"/>
                  </a:moveTo>
                  <a:cubicBezTo>
                    <a:pt x="732" y="8876"/>
                    <a:pt x="1358" y="8357"/>
                    <a:pt x="2654" y="4034"/>
                  </a:cubicBezTo>
                  <a:cubicBezTo>
                    <a:pt x="3950" y="-289"/>
                    <a:pt x="4146" y="-1022"/>
                    <a:pt x="5091" y="4034"/>
                  </a:cubicBezTo>
                  <a:cubicBezTo>
                    <a:pt x="6037" y="9089"/>
                    <a:pt x="6884" y="-2811"/>
                    <a:pt x="7745" y="4034"/>
                  </a:cubicBezTo>
                  <a:cubicBezTo>
                    <a:pt x="8605" y="10878"/>
                    <a:pt x="9617" y="5743"/>
                    <a:pt x="10830" y="4034"/>
                  </a:cubicBezTo>
                  <a:cubicBezTo>
                    <a:pt x="12043" y="2324"/>
                    <a:pt x="13338" y="-4118"/>
                    <a:pt x="14131" y="4034"/>
                  </a:cubicBezTo>
                  <a:cubicBezTo>
                    <a:pt x="14925" y="12186"/>
                    <a:pt x="15939" y="-3267"/>
                    <a:pt x="17649" y="4034"/>
                  </a:cubicBezTo>
                  <a:cubicBezTo>
                    <a:pt x="19358" y="11334"/>
                    <a:pt x="20447" y="4928"/>
                    <a:pt x="21598" y="4034"/>
                  </a:cubicBezTo>
                  <a:cubicBezTo>
                    <a:pt x="21596" y="5828"/>
                    <a:pt x="21598" y="7462"/>
                    <a:pt x="21598" y="9359"/>
                  </a:cubicBezTo>
                  <a:cubicBezTo>
                    <a:pt x="20449" y="2351"/>
                    <a:pt x="19516" y="7928"/>
                    <a:pt x="18297" y="9359"/>
                  </a:cubicBezTo>
                  <a:cubicBezTo>
                    <a:pt x="17077" y="10789"/>
                    <a:pt x="16308" y="4869"/>
                    <a:pt x="14779" y="9359"/>
                  </a:cubicBezTo>
                  <a:cubicBezTo>
                    <a:pt x="13251" y="13848"/>
                    <a:pt x="12857" y="17482"/>
                    <a:pt x="11262" y="9359"/>
                  </a:cubicBezTo>
                  <a:cubicBezTo>
                    <a:pt x="9667" y="1235"/>
                    <a:pt x="10008" y="12679"/>
                    <a:pt x="8825" y="9359"/>
                  </a:cubicBezTo>
                  <a:cubicBezTo>
                    <a:pt x="7641" y="6038"/>
                    <a:pt x="6839" y="7671"/>
                    <a:pt x="5523" y="9359"/>
                  </a:cubicBezTo>
                  <a:cubicBezTo>
                    <a:pt x="4208" y="11046"/>
                    <a:pt x="3961" y="14401"/>
                    <a:pt x="2654" y="9359"/>
                  </a:cubicBezTo>
                  <a:cubicBezTo>
                    <a:pt x="1347" y="4316"/>
                    <a:pt x="612" y="5277"/>
                    <a:pt x="0" y="9359"/>
                  </a:cubicBezTo>
                  <a:cubicBezTo>
                    <a:pt x="4" y="7178"/>
                    <a:pt x="-2" y="6416"/>
                    <a:pt x="0" y="403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" name="Shape"/>
            <p:cNvSpPr/>
            <p:nvPr/>
          </p:nvSpPr>
          <p:spPr>
            <a:xfrm>
              <a:off x="60" y="0"/>
              <a:ext cx="4243936" cy="4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14334" fill="norm" stroke="1" extrusionOk="0">
                  <a:moveTo>
                    <a:pt x="0" y="6315"/>
                  </a:moveTo>
                  <a:cubicBezTo>
                    <a:pt x="1086" y="-195"/>
                    <a:pt x="1565" y="700"/>
                    <a:pt x="2437" y="6315"/>
                  </a:cubicBezTo>
                  <a:cubicBezTo>
                    <a:pt x="3310" y="11930"/>
                    <a:pt x="4229" y="-267"/>
                    <a:pt x="4874" y="6315"/>
                  </a:cubicBezTo>
                  <a:cubicBezTo>
                    <a:pt x="5519" y="12897"/>
                    <a:pt x="6624" y="14102"/>
                    <a:pt x="7743" y="6315"/>
                  </a:cubicBezTo>
                  <a:cubicBezTo>
                    <a:pt x="8863" y="-1472"/>
                    <a:pt x="10026" y="-2716"/>
                    <a:pt x="11260" y="6315"/>
                  </a:cubicBezTo>
                  <a:cubicBezTo>
                    <a:pt x="12494" y="15346"/>
                    <a:pt x="13021" y="4829"/>
                    <a:pt x="13913" y="6315"/>
                  </a:cubicBezTo>
                  <a:cubicBezTo>
                    <a:pt x="14805" y="7802"/>
                    <a:pt x="15761" y="2159"/>
                    <a:pt x="16566" y="6315"/>
                  </a:cubicBezTo>
                  <a:cubicBezTo>
                    <a:pt x="17371" y="10471"/>
                    <a:pt x="20253" y="3178"/>
                    <a:pt x="21594" y="6315"/>
                  </a:cubicBezTo>
                  <a:cubicBezTo>
                    <a:pt x="21599" y="9097"/>
                    <a:pt x="21592" y="9216"/>
                    <a:pt x="21594" y="11983"/>
                  </a:cubicBezTo>
                  <a:cubicBezTo>
                    <a:pt x="20654" y="15999"/>
                    <a:pt x="19899" y="7294"/>
                    <a:pt x="18294" y="11983"/>
                  </a:cubicBezTo>
                  <a:cubicBezTo>
                    <a:pt x="16689" y="16673"/>
                    <a:pt x="16894" y="5083"/>
                    <a:pt x="15641" y="11983"/>
                  </a:cubicBezTo>
                  <a:cubicBezTo>
                    <a:pt x="14387" y="18884"/>
                    <a:pt x="14083" y="6893"/>
                    <a:pt x="12988" y="11983"/>
                  </a:cubicBezTo>
                  <a:cubicBezTo>
                    <a:pt x="11893" y="17074"/>
                    <a:pt x="11103" y="12367"/>
                    <a:pt x="9687" y="11983"/>
                  </a:cubicBezTo>
                  <a:cubicBezTo>
                    <a:pt x="8270" y="11599"/>
                    <a:pt x="7927" y="13808"/>
                    <a:pt x="6170" y="11983"/>
                  </a:cubicBezTo>
                  <a:cubicBezTo>
                    <a:pt x="4413" y="10159"/>
                    <a:pt x="4450" y="11159"/>
                    <a:pt x="3733" y="11983"/>
                  </a:cubicBezTo>
                  <a:cubicBezTo>
                    <a:pt x="3016" y="12808"/>
                    <a:pt x="934" y="10888"/>
                    <a:pt x="0" y="11983"/>
                  </a:cubicBezTo>
                  <a:cubicBezTo>
                    <a:pt x="-1" y="10723"/>
                    <a:pt x="3" y="8118"/>
                    <a:pt x="0" y="6315"/>
                  </a:cubicBezTo>
                  <a:close/>
                </a:path>
              </a:pathLst>
            </a:custGeom>
            <a:noFill/>
            <a:ln w="4445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32" name="Content Placeholder 2"/>
          <p:cNvSpPr txBox="1"/>
          <p:nvPr>
            <p:ph type="body" sz="half" idx="1"/>
          </p:nvPr>
        </p:nvSpPr>
        <p:spPr>
          <a:xfrm>
            <a:off x="4329684" y="1905602"/>
            <a:ext cx="7531608" cy="337210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buSzTx/>
              <a:buNone/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Team-based financial planning -</a:t>
            </a:r>
          </a:p>
          <a:p>
            <a:pPr>
              <a:lnSpc>
                <a:spcPct val="81000"/>
              </a:lnSpc>
              <a:defRPr sz="1200">
                <a:latin typeface="Optima"/>
                <a:ea typeface="Optima"/>
                <a:cs typeface="Optima"/>
                <a:sym typeface="Optima"/>
              </a:defRPr>
            </a:pPr>
          </a:p>
          <a:p>
            <a:pPr>
              <a:lnSpc>
                <a:spcPct val="81000"/>
              </a:lnSpc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The most effective way to ensure, your budget aligns with your club’s goals. </a:t>
            </a:r>
          </a:p>
          <a:p>
            <a:pPr>
              <a:lnSpc>
                <a:spcPct val="81000"/>
              </a:lnSpc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Involves board members in the budgeting process to create a comprehensive strategy that relies on a variety of perspectives and honors your club’s culture.</a:t>
            </a:r>
          </a:p>
          <a:p>
            <a:pPr>
              <a:lnSpc>
                <a:spcPct val="81000"/>
              </a:lnSpc>
              <a:defRPr sz="2400">
                <a:latin typeface="Optima"/>
                <a:ea typeface="Optima"/>
                <a:cs typeface="Optima"/>
                <a:sym typeface="Optima"/>
              </a:defRPr>
            </a:pPr>
            <a:r>
              <a:t>Communicates with club members at large for their committed by-in to your plans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Rectangle 18"/>
          <p:cNvSpPr/>
          <p:nvPr/>
        </p:nvSpPr>
        <p:spPr>
          <a:xfrm>
            <a:off x="304" y="0"/>
            <a:ext cx="1219169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Title 1"/>
          <p:cNvSpPr txBox="1"/>
          <p:nvPr>
            <p:ph type="title"/>
          </p:nvPr>
        </p:nvSpPr>
        <p:spPr>
          <a:xfrm>
            <a:off x="3848099" y="154831"/>
            <a:ext cx="8341267" cy="1454051"/>
          </a:xfrm>
          <a:prstGeom prst="rect">
            <a:avLst/>
          </a:prstGeom>
        </p:spPr>
        <p:txBody>
          <a:bodyPr/>
          <a:lstStyle/>
          <a:p>
            <a:pPr>
              <a:defRPr sz="20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br/>
            <a:r>
              <a:rPr b="1" sz="2800"/>
              <a:t>Consider these steps to running a budget meeting:</a:t>
            </a:r>
            <a:br>
              <a:rPr b="1" sz="2800"/>
            </a:br>
          </a:p>
        </p:txBody>
      </p:sp>
      <p:pic>
        <p:nvPicPr>
          <p:cNvPr id="137" name="Graphic 6" descr="Graphic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398" y="1345364"/>
            <a:ext cx="4293436" cy="429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2"/>
          <p:cNvSpPr txBox="1"/>
          <p:nvPr>
            <p:ph type="body" idx="1"/>
          </p:nvPr>
        </p:nvSpPr>
        <p:spPr>
          <a:xfrm>
            <a:off x="4239038" y="1240848"/>
            <a:ext cx="7508463" cy="5088075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26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1.  Determine a timeline.</a:t>
            </a:r>
            <a:r>
              <a:rPr b="0"/>
              <a:t> Your budget should be completed and approved before July 1st</a:t>
            </a:r>
            <a:endParaRPr b="0"/>
          </a:p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13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26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2.  Agree on goals</a:t>
            </a:r>
            <a:r>
              <a:rPr b="0"/>
              <a:t>.</a:t>
            </a:r>
            <a:endParaRPr b="0"/>
          </a:p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13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26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3.  Review past data</a:t>
            </a:r>
            <a:r>
              <a:rPr b="0"/>
              <a:t>. </a:t>
            </a:r>
            <a:endParaRPr b="0"/>
          </a:p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13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26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4.  Draft the budget</a:t>
            </a:r>
            <a:r>
              <a:rPr b="0"/>
              <a:t>. Find a budget template that works for your team’s organizational skills. Then, build out anticipated costs and expenses according to your finances.</a:t>
            </a:r>
            <a:endParaRPr b="0"/>
          </a:p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12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>
              <a:lnSpc>
                <a:spcPct val="81000"/>
              </a:lnSpc>
              <a:spcBef>
                <a:spcPts val="600"/>
              </a:spcBef>
              <a:buSzTx/>
              <a:buNone/>
              <a:defRPr b="1" sz="26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5.  Present findings to your board</a:t>
            </a:r>
            <a:r>
              <a:rPr b="0"/>
              <a:t>. Before the start of the fiscal year, hand your budget over to your board for review and approval. </a:t>
            </a:r>
          </a:p>
        </p:txBody>
      </p:sp>
      <p:grpSp>
        <p:nvGrpSpPr>
          <p:cNvPr id="142" name="Group 13"/>
          <p:cNvGrpSpPr/>
          <p:nvPr/>
        </p:nvGrpSpPr>
        <p:grpSpPr>
          <a:xfrm>
            <a:off x="2634" y="52995"/>
            <a:ext cx="5928608" cy="6805006"/>
            <a:chOff x="0" y="0"/>
            <a:chExt cx="5928607" cy="6805004"/>
          </a:xfrm>
        </p:grpSpPr>
        <p:sp>
          <p:nvSpPr>
            <p:cNvPr id="139" name="Freeform: Shape 14"/>
            <p:cNvSpPr/>
            <p:nvPr/>
          </p:nvSpPr>
          <p:spPr>
            <a:xfrm flipH="1">
              <a:off x="0" y="0"/>
              <a:ext cx="5928606" cy="6805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2433" y="0"/>
                  </a:moveTo>
                  <a:lnTo>
                    <a:pt x="12593" y="2"/>
                  </a:lnTo>
                  <a:lnTo>
                    <a:pt x="12913" y="9"/>
                  </a:lnTo>
                  <a:cubicBezTo>
                    <a:pt x="13020" y="11"/>
                    <a:pt x="13126" y="12"/>
                    <a:pt x="13235" y="21"/>
                  </a:cubicBezTo>
                  <a:cubicBezTo>
                    <a:pt x="13452" y="36"/>
                    <a:pt x="13668" y="47"/>
                    <a:pt x="13883" y="68"/>
                  </a:cubicBezTo>
                  <a:lnTo>
                    <a:pt x="14526" y="143"/>
                  </a:lnTo>
                  <a:lnTo>
                    <a:pt x="15162" y="247"/>
                  </a:lnTo>
                  <a:cubicBezTo>
                    <a:pt x="15373" y="288"/>
                    <a:pt x="15582" y="333"/>
                    <a:pt x="15791" y="375"/>
                  </a:cubicBezTo>
                  <a:cubicBezTo>
                    <a:pt x="15999" y="422"/>
                    <a:pt x="16204" y="478"/>
                    <a:pt x="16411" y="528"/>
                  </a:cubicBezTo>
                  <a:cubicBezTo>
                    <a:pt x="16514" y="551"/>
                    <a:pt x="16615" y="584"/>
                    <a:pt x="16717" y="613"/>
                  </a:cubicBezTo>
                  <a:lnTo>
                    <a:pt x="17021" y="702"/>
                  </a:lnTo>
                  <a:cubicBezTo>
                    <a:pt x="17829" y="947"/>
                    <a:pt x="18611" y="1246"/>
                    <a:pt x="19360" y="1596"/>
                  </a:cubicBezTo>
                  <a:cubicBezTo>
                    <a:pt x="20109" y="1946"/>
                    <a:pt x="20830" y="2342"/>
                    <a:pt x="21503" y="2795"/>
                  </a:cubicBezTo>
                  <a:lnTo>
                    <a:pt x="21595" y="2860"/>
                  </a:lnTo>
                  <a:lnTo>
                    <a:pt x="21595" y="4340"/>
                  </a:lnTo>
                  <a:lnTo>
                    <a:pt x="21584" y="4331"/>
                  </a:lnTo>
                  <a:lnTo>
                    <a:pt x="21374" y="4157"/>
                  </a:lnTo>
                  <a:lnTo>
                    <a:pt x="21322" y="4113"/>
                  </a:lnTo>
                  <a:lnTo>
                    <a:pt x="21267" y="4072"/>
                  </a:lnTo>
                  <a:lnTo>
                    <a:pt x="21159" y="3989"/>
                  </a:lnTo>
                  <a:cubicBezTo>
                    <a:pt x="21013" y="3879"/>
                    <a:pt x="20871" y="3766"/>
                    <a:pt x="20717" y="3664"/>
                  </a:cubicBezTo>
                  <a:cubicBezTo>
                    <a:pt x="20118" y="3241"/>
                    <a:pt x="19472" y="2865"/>
                    <a:pt x="18782" y="2563"/>
                  </a:cubicBezTo>
                  <a:cubicBezTo>
                    <a:pt x="18093" y="2259"/>
                    <a:pt x="17367" y="2024"/>
                    <a:pt x="16621" y="1864"/>
                  </a:cubicBezTo>
                  <a:lnTo>
                    <a:pt x="16341" y="1808"/>
                  </a:lnTo>
                  <a:cubicBezTo>
                    <a:pt x="16247" y="1791"/>
                    <a:pt x="16155" y="1769"/>
                    <a:pt x="16059" y="1758"/>
                  </a:cubicBezTo>
                  <a:lnTo>
                    <a:pt x="15776" y="1717"/>
                  </a:lnTo>
                  <a:lnTo>
                    <a:pt x="15635" y="1696"/>
                  </a:lnTo>
                  <a:cubicBezTo>
                    <a:pt x="15588" y="1690"/>
                    <a:pt x="15541" y="1682"/>
                    <a:pt x="15493" y="1679"/>
                  </a:cubicBezTo>
                  <a:cubicBezTo>
                    <a:pt x="15303" y="1661"/>
                    <a:pt x="15114" y="1640"/>
                    <a:pt x="14924" y="1625"/>
                  </a:cubicBezTo>
                  <a:lnTo>
                    <a:pt x="14355" y="1596"/>
                  </a:lnTo>
                  <a:lnTo>
                    <a:pt x="13785" y="1590"/>
                  </a:lnTo>
                  <a:cubicBezTo>
                    <a:pt x="13691" y="1589"/>
                    <a:pt x="13596" y="1596"/>
                    <a:pt x="13501" y="1598"/>
                  </a:cubicBezTo>
                  <a:lnTo>
                    <a:pt x="13218" y="1605"/>
                  </a:lnTo>
                  <a:cubicBezTo>
                    <a:pt x="13124" y="1606"/>
                    <a:pt x="13028" y="1614"/>
                    <a:pt x="12932" y="1619"/>
                  </a:cubicBezTo>
                  <a:lnTo>
                    <a:pt x="12645" y="1636"/>
                  </a:lnTo>
                  <a:lnTo>
                    <a:pt x="12502" y="1643"/>
                  </a:lnTo>
                  <a:lnTo>
                    <a:pt x="12359" y="1656"/>
                  </a:lnTo>
                  <a:cubicBezTo>
                    <a:pt x="12264" y="1664"/>
                    <a:pt x="12170" y="1672"/>
                    <a:pt x="12075" y="1680"/>
                  </a:cubicBezTo>
                  <a:cubicBezTo>
                    <a:pt x="11319" y="1746"/>
                    <a:pt x="10579" y="1849"/>
                    <a:pt x="9860" y="2004"/>
                  </a:cubicBezTo>
                  <a:cubicBezTo>
                    <a:pt x="9141" y="2158"/>
                    <a:pt x="8440" y="2361"/>
                    <a:pt x="7764" y="2628"/>
                  </a:cubicBezTo>
                  <a:cubicBezTo>
                    <a:pt x="7597" y="2698"/>
                    <a:pt x="7431" y="2770"/>
                    <a:pt x="7263" y="2842"/>
                  </a:cubicBezTo>
                  <a:cubicBezTo>
                    <a:pt x="7101" y="2922"/>
                    <a:pt x="6936" y="2999"/>
                    <a:pt x="6775" y="3082"/>
                  </a:cubicBezTo>
                  <a:lnTo>
                    <a:pt x="6537" y="3214"/>
                  </a:lnTo>
                  <a:lnTo>
                    <a:pt x="6418" y="3280"/>
                  </a:lnTo>
                  <a:lnTo>
                    <a:pt x="6358" y="3313"/>
                  </a:lnTo>
                  <a:lnTo>
                    <a:pt x="6300" y="3349"/>
                  </a:lnTo>
                  <a:lnTo>
                    <a:pt x="6069" y="3492"/>
                  </a:lnTo>
                  <a:cubicBezTo>
                    <a:pt x="5992" y="3540"/>
                    <a:pt x="5913" y="3586"/>
                    <a:pt x="5840" y="3640"/>
                  </a:cubicBezTo>
                  <a:lnTo>
                    <a:pt x="5617" y="3796"/>
                  </a:lnTo>
                  <a:cubicBezTo>
                    <a:pt x="5543" y="3848"/>
                    <a:pt x="5468" y="3900"/>
                    <a:pt x="5398" y="3957"/>
                  </a:cubicBezTo>
                  <a:lnTo>
                    <a:pt x="5185" y="4125"/>
                  </a:lnTo>
                  <a:cubicBezTo>
                    <a:pt x="5114" y="4181"/>
                    <a:pt x="5041" y="4236"/>
                    <a:pt x="4976" y="4296"/>
                  </a:cubicBezTo>
                  <a:cubicBezTo>
                    <a:pt x="4704" y="4530"/>
                    <a:pt x="4444" y="4769"/>
                    <a:pt x="4227" y="5022"/>
                  </a:cubicBezTo>
                  <a:cubicBezTo>
                    <a:pt x="3999" y="5272"/>
                    <a:pt x="3825" y="5535"/>
                    <a:pt x="3676" y="5814"/>
                  </a:cubicBezTo>
                  <a:lnTo>
                    <a:pt x="3571" y="6026"/>
                  </a:lnTo>
                  <a:lnTo>
                    <a:pt x="3481" y="6250"/>
                  </a:lnTo>
                  <a:cubicBezTo>
                    <a:pt x="3449" y="6323"/>
                    <a:pt x="3426" y="6405"/>
                    <a:pt x="3399" y="6482"/>
                  </a:cubicBezTo>
                  <a:cubicBezTo>
                    <a:pt x="3373" y="6561"/>
                    <a:pt x="3345" y="6638"/>
                    <a:pt x="3322" y="6721"/>
                  </a:cubicBezTo>
                  <a:cubicBezTo>
                    <a:pt x="3130" y="7373"/>
                    <a:pt x="2969" y="8088"/>
                    <a:pt x="2753" y="8787"/>
                  </a:cubicBezTo>
                  <a:cubicBezTo>
                    <a:pt x="2542" y="9489"/>
                    <a:pt x="2288" y="10182"/>
                    <a:pt x="2006" y="10863"/>
                  </a:cubicBezTo>
                  <a:cubicBezTo>
                    <a:pt x="1758" y="11451"/>
                    <a:pt x="1628" y="12068"/>
                    <a:pt x="1617" y="12695"/>
                  </a:cubicBezTo>
                  <a:cubicBezTo>
                    <a:pt x="1606" y="13321"/>
                    <a:pt x="1720" y="13956"/>
                    <a:pt x="1933" y="14576"/>
                  </a:cubicBezTo>
                  <a:cubicBezTo>
                    <a:pt x="2144" y="15197"/>
                    <a:pt x="2460" y="15799"/>
                    <a:pt x="2841" y="16375"/>
                  </a:cubicBezTo>
                  <a:cubicBezTo>
                    <a:pt x="3032" y="16664"/>
                    <a:pt x="3242" y="16944"/>
                    <a:pt x="3458" y="17221"/>
                  </a:cubicBezTo>
                  <a:cubicBezTo>
                    <a:pt x="3674" y="17499"/>
                    <a:pt x="3904" y="17771"/>
                    <a:pt x="4156" y="18027"/>
                  </a:cubicBezTo>
                  <a:cubicBezTo>
                    <a:pt x="4414" y="18281"/>
                    <a:pt x="4690" y="18526"/>
                    <a:pt x="4984" y="18748"/>
                  </a:cubicBezTo>
                  <a:cubicBezTo>
                    <a:pt x="5128" y="18863"/>
                    <a:pt x="5279" y="18969"/>
                    <a:pt x="5430" y="19074"/>
                  </a:cubicBezTo>
                  <a:cubicBezTo>
                    <a:pt x="5506" y="19127"/>
                    <a:pt x="5581" y="19180"/>
                    <a:pt x="5658" y="19231"/>
                  </a:cubicBezTo>
                  <a:cubicBezTo>
                    <a:pt x="5736" y="19280"/>
                    <a:pt x="5814" y="19329"/>
                    <a:pt x="5893" y="19377"/>
                  </a:cubicBezTo>
                  <a:cubicBezTo>
                    <a:pt x="6520" y="19765"/>
                    <a:pt x="7190" y="20081"/>
                    <a:pt x="7866" y="20337"/>
                  </a:cubicBezTo>
                  <a:lnTo>
                    <a:pt x="8120" y="20429"/>
                  </a:lnTo>
                  <a:lnTo>
                    <a:pt x="8246" y="20476"/>
                  </a:lnTo>
                  <a:cubicBezTo>
                    <a:pt x="8288" y="20492"/>
                    <a:pt x="8332" y="20504"/>
                    <a:pt x="8374" y="20517"/>
                  </a:cubicBezTo>
                  <a:lnTo>
                    <a:pt x="8631" y="20598"/>
                  </a:lnTo>
                  <a:cubicBezTo>
                    <a:pt x="8652" y="20604"/>
                    <a:pt x="8673" y="20611"/>
                    <a:pt x="8694" y="20618"/>
                  </a:cubicBezTo>
                  <a:cubicBezTo>
                    <a:pt x="8715" y="20626"/>
                    <a:pt x="8734" y="20637"/>
                    <a:pt x="8754" y="20645"/>
                  </a:cubicBezTo>
                  <a:cubicBezTo>
                    <a:pt x="8794" y="20664"/>
                    <a:pt x="8836" y="20678"/>
                    <a:pt x="8877" y="20693"/>
                  </a:cubicBezTo>
                  <a:lnTo>
                    <a:pt x="9125" y="20782"/>
                  </a:lnTo>
                  <a:lnTo>
                    <a:pt x="9249" y="20827"/>
                  </a:lnTo>
                  <a:cubicBezTo>
                    <a:pt x="9290" y="20842"/>
                    <a:pt x="9331" y="20858"/>
                    <a:pt x="9374" y="20870"/>
                  </a:cubicBezTo>
                  <a:lnTo>
                    <a:pt x="9880" y="21020"/>
                  </a:lnTo>
                  <a:cubicBezTo>
                    <a:pt x="10562" y="21202"/>
                    <a:pt x="11266" y="21307"/>
                    <a:pt x="11981" y="21347"/>
                  </a:cubicBezTo>
                  <a:cubicBezTo>
                    <a:pt x="12070" y="21351"/>
                    <a:pt x="12159" y="21361"/>
                    <a:pt x="12248" y="21363"/>
                  </a:cubicBezTo>
                  <a:lnTo>
                    <a:pt x="12519" y="21366"/>
                  </a:lnTo>
                  <a:lnTo>
                    <a:pt x="12788" y="21369"/>
                  </a:lnTo>
                  <a:cubicBezTo>
                    <a:pt x="12834" y="21371"/>
                    <a:pt x="12877" y="21370"/>
                    <a:pt x="12920" y="21369"/>
                  </a:cubicBezTo>
                  <a:lnTo>
                    <a:pt x="13048" y="21365"/>
                  </a:lnTo>
                  <a:cubicBezTo>
                    <a:pt x="13135" y="21365"/>
                    <a:pt x="13219" y="21357"/>
                    <a:pt x="13305" y="21352"/>
                  </a:cubicBezTo>
                  <a:cubicBezTo>
                    <a:pt x="13390" y="21349"/>
                    <a:pt x="13475" y="21340"/>
                    <a:pt x="13559" y="21332"/>
                  </a:cubicBezTo>
                  <a:cubicBezTo>
                    <a:pt x="13602" y="21328"/>
                    <a:pt x="13644" y="21326"/>
                    <a:pt x="13686" y="21321"/>
                  </a:cubicBezTo>
                  <a:lnTo>
                    <a:pt x="13812" y="21305"/>
                  </a:lnTo>
                  <a:lnTo>
                    <a:pt x="13938" y="21290"/>
                  </a:lnTo>
                  <a:lnTo>
                    <a:pt x="14063" y="21271"/>
                  </a:lnTo>
                  <a:cubicBezTo>
                    <a:pt x="14729" y="21168"/>
                    <a:pt x="15376" y="20982"/>
                    <a:pt x="16002" y="20714"/>
                  </a:cubicBezTo>
                  <a:cubicBezTo>
                    <a:pt x="16628" y="20447"/>
                    <a:pt x="17231" y="20098"/>
                    <a:pt x="17822" y="19703"/>
                  </a:cubicBezTo>
                  <a:cubicBezTo>
                    <a:pt x="18413" y="19306"/>
                    <a:pt x="18993" y="18865"/>
                    <a:pt x="19581" y="18406"/>
                  </a:cubicBezTo>
                  <a:lnTo>
                    <a:pt x="20483" y="17699"/>
                  </a:lnTo>
                  <a:cubicBezTo>
                    <a:pt x="20802" y="17454"/>
                    <a:pt x="21122" y="17220"/>
                    <a:pt x="21443" y="16996"/>
                  </a:cubicBezTo>
                  <a:lnTo>
                    <a:pt x="21595" y="16894"/>
                  </a:lnTo>
                  <a:lnTo>
                    <a:pt x="21595" y="19685"/>
                  </a:lnTo>
                  <a:lnTo>
                    <a:pt x="21305" y="19956"/>
                  </a:lnTo>
                  <a:cubicBezTo>
                    <a:pt x="20731" y="20483"/>
                    <a:pt x="20116" y="21001"/>
                    <a:pt x="19435" y="21484"/>
                  </a:cubicBezTo>
                  <a:lnTo>
                    <a:pt x="19254" y="21600"/>
                  </a:lnTo>
                  <a:lnTo>
                    <a:pt x="6063" y="21600"/>
                  </a:lnTo>
                  <a:lnTo>
                    <a:pt x="5681" y="21306"/>
                  </a:lnTo>
                  <a:cubicBezTo>
                    <a:pt x="5360" y="21045"/>
                    <a:pt x="5054" y="20775"/>
                    <a:pt x="4760" y="20502"/>
                  </a:cubicBezTo>
                  <a:cubicBezTo>
                    <a:pt x="4686" y="20433"/>
                    <a:pt x="4612" y="20365"/>
                    <a:pt x="4538" y="20297"/>
                  </a:cubicBezTo>
                  <a:lnTo>
                    <a:pt x="4326" y="20088"/>
                  </a:lnTo>
                  <a:lnTo>
                    <a:pt x="4113" y="19880"/>
                  </a:lnTo>
                  <a:cubicBezTo>
                    <a:pt x="4041" y="19811"/>
                    <a:pt x="3976" y="19738"/>
                    <a:pt x="3907" y="19669"/>
                  </a:cubicBezTo>
                  <a:cubicBezTo>
                    <a:pt x="3771" y="19527"/>
                    <a:pt x="3630" y="19389"/>
                    <a:pt x="3499" y="19246"/>
                  </a:cubicBezTo>
                  <a:cubicBezTo>
                    <a:pt x="3432" y="19175"/>
                    <a:pt x="3364" y="19105"/>
                    <a:pt x="3296" y="19035"/>
                  </a:cubicBezTo>
                  <a:cubicBezTo>
                    <a:pt x="3228" y="18966"/>
                    <a:pt x="3158" y="18898"/>
                    <a:pt x="3090" y="18826"/>
                  </a:cubicBezTo>
                  <a:cubicBezTo>
                    <a:pt x="2815" y="18545"/>
                    <a:pt x="2541" y="18262"/>
                    <a:pt x="2282" y="17967"/>
                  </a:cubicBezTo>
                  <a:cubicBezTo>
                    <a:pt x="2022" y="17672"/>
                    <a:pt x="1784" y="17361"/>
                    <a:pt x="1560" y="17041"/>
                  </a:cubicBezTo>
                  <a:cubicBezTo>
                    <a:pt x="1113" y="16401"/>
                    <a:pt x="734" y="15715"/>
                    <a:pt x="454" y="14986"/>
                  </a:cubicBezTo>
                  <a:cubicBezTo>
                    <a:pt x="175" y="14259"/>
                    <a:pt x="8" y="13482"/>
                    <a:pt x="0" y="12692"/>
                  </a:cubicBezTo>
                  <a:cubicBezTo>
                    <a:pt x="-5" y="12298"/>
                    <a:pt x="35" y="11901"/>
                    <a:pt x="112" y="11511"/>
                  </a:cubicBezTo>
                  <a:cubicBezTo>
                    <a:pt x="190" y="11120"/>
                    <a:pt x="310" y="10737"/>
                    <a:pt x="465" y="10366"/>
                  </a:cubicBezTo>
                  <a:cubicBezTo>
                    <a:pt x="735" y="9717"/>
                    <a:pt x="996" y="9067"/>
                    <a:pt x="1227" y="8407"/>
                  </a:cubicBezTo>
                  <a:lnTo>
                    <a:pt x="1397" y="7910"/>
                  </a:lnTo>
                  <a:lnTo>
                    <a:pt x="1561" y="7407"/>
                  </a:lnTo>
                  <a:lnTo>
                    <a:pt x="1724" y="6894"/>
                  </a:lnTo>
                  <a:lnTo>
                    <a:pt x="1807" y="6633"/>
                  </a:lnTo>
                  <a:lnTo>
                    <a:pt x="1897" y="6367"/>
                  </a:lnTo>
                  <a:cubicBezTo>
                    <a:pt x="1925" y="6280"/>
                    <a:pt x="1961" y="6188"/>
                    <a:pt x="1994" y="6098"/>
                  </a:cubicBezTo>
                  <a:cubicBezTo>
                    <a:pt x="2030" y="6007"/>
                    <a:pt x="2058" y="5918"/>
                    <a:pt x="2102" y="5826"/>
                  </a:cubicBezTo>
                  <a:lnTo>
                    <a:pt x="2222" y="5552"/>
                  </a:lnTo>
                  <a:cubicBezTo>
                    <a:pt x="2267" y="5461"/>
                    <a:pt x="2316" y="5370"/>
                    <a:pt x="2363" y="5279"/>
                  </a:cubicBezTo>
                  <a:cubicBezTo>
                    <a:pt x="2561" y="4920"/>
                    <a:pt x="2799" y="4568"/>
                    <a:pt x="3072" y="4261"/>
                  </a:cubicBezTo>
                  <a:cubicBezTo>
                    <a:pt x="3337" y="3944"/>
                    <a:pt x="3630" y="3664"/>
                    <a:pt x="3921" y="3389"/>
                  </a:cubicBezTo>
                  <a:cubicBezTo>
                    <a:pt x="3993" y="3318"/>
                    <a:pt x="4069" y="3254"/>
                    <a:pt x="4145" y="3188"/>
                  </a:cubicBezTo>
                  <a:lnTo>
                    <a:pt x="4370" y="2988"/>
                  </a:lnTo>
                  <a:cubicBezTo>
                    <a:pt x="4443" y="2921"/>
                    <a:pt x="4524" y="2858"/>
                    <a:pt x="4602" y="2794"/>
                  </a:cubicBezTo>
                  <a:lnTo>
                    <a:pt x="4838" y="2601"/>
                  </a:lnTo>
                  <a:cubicBezTo>
                    <a:pt x="4915" y="2535"/>
                    <a:pt x="4998" y="2475"/>
                    <a:pt x="5080" y="2413"/>
                  </a:cubicBezTo>
                  <a:lnTo>
                    <a:pt x="5326" y="2228"/>
                  </a:lnTo>
                  <a:lnTo>
                    <a:pt x="5388" y="2182"/>
                  </a:lnTo>
                  <a:lnTo>
                    <a:pt x="5452" y="2138"/>
                  </a:lnTo>
                  <a:lnTo>
                    <a:pt x="5580" y="2050"/>
                  </a:lnTo>
                  <a:lnTo>
                    <a:pt x="5838" y="1874"/>
                  </a:lnTo>
                  <a:cubicBezTo>
                    <a:pt x="6013" y="1760"/>
                    <a:pt x="6194" y="1652"/>
                    <a:pt x="6373" y="1541"/>
                  </a:cubicBezTo>
                  <a:cubicBezTo>
                    <a:pt x="6557" y="1438"/>
                    <a:pt x="6744" y="1336"/>
                    <a:pt x="6932" y="1236"/>
                  </a:cubicBezTo>
                  <a:cubicBezTo>
                    <a:pt x="7693" y="848"/>
                    <a:pt x="8518" y="546"/>
                    <a:pt x="9368" y="346"/>
                  </a:cubicBezTo>
                  <a:cubicBezTo>
                    <a:pt x="10218" y="145"/>
                    <a:pt x="11088" y="39"/>
                    <a:pt x="11949" y="11"/>
                  </a:cubicBezTo>
                  <a:lnTo>
                    <a:pt x="12271" y="3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0" name="Freeform: Shape 15"/>
            <p:cNvSpPr/>
            <p:nvPr/>
          </p:nvSpPr>
          <p:spPr>
            <a:xfrm flipH="1">
              <a:off x="0" y="1"/>
              <a:ext cx="5928608" cy="680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7" h="21600" fill="norm" stroke="1" extrusionOk="0">
                  <a:moveTo>
                    <a:pt x="12396" y="0"/>
                  </a:moveTo>
                  <a:cubicBezTo>
                    <a:pt x="15512" y="0"/>
                    <a:pt x="18372" y="1036"/>
                    <a:pt x="20613" y="2764"/>
                  </a:cubicBezTo>
                  <a:lnTo>
                    <a:pt x="20757" y="2886"/>
                  </a:lnTo>
                  <a:lnTo>
                    <a:pt x="20757" y="6679"/>
                  </a:lnTo>
                  <a:lnTo>
                    <a:pt x="20287" y="6091"/>
                  </a:lnTo>
                  <a:cubicBezTo>
                    <a:pt x="20073" y="5849"/>
                    <a:pt x="19846" y="5616"/>
                    <a:pt x="19607" y="5392"/>
                  </a:cubicBezTo>
                  <a:cubicBezTo>
                    <a:pt x="17673" y="3588"/>
                    <a:pt x="15112" y="2594"/>
                    <a:pt x="12395" y="2594"/>
                  </a:cubicBezTo>
                  <a:cubicBezTo>
                    <a:pt x="9520" y="2594"/>
                    <a:pt x="7512" y="3334"/>
                    <a:pt x="5679" y="5067"/>
                  </a:cubicBezTo>
                  <a:cubicBezTo>
                    <a:pt x="5059" y="5653"/>
                    <a:pt x="4848" y="5985"/>
                    <a:pt x="4724" y="6232"/>
                  </a:cubicBezTo>
                  <a:cubicBezTo>
                    <a:pt x="4543" y="6592"/>
                    <a:pt x="4413" y="7079"/>
                    <a:pt x="4234" y="7753"/>
                  </a:cubicBezTo>
                  <a:cubicBezTo>
                    <a:pt x="3995" y="8655"/>
                    <a:pt x="3667" y="9891"/>
                    <a:pt x="3005" y="11588"/>
                  </a:cubicBezTo>
                  <a:cubicBezTo>
                    <a:pt x="2643" y="12516"/>
                    <a:pt x="2655" y="13491"/>
                    <a:pt x="3044" y="14569"/>
                  </a:cubicBezTo>
                  <a:cubicBezTo>
                    <a:pt x="3400" y="15555"/>
                    <a:pt x="4069" y="16600"/>
                    <a:pt x="4981" y="17590"/>
                  </a:cubicBezTo>
                  <a:cubicBezTo>
                    <a:pt x="6055" y="18756"/>
                    <a:pt x="7122" y="19600"/>
                    <a:pt x="8243" y="20171"/>
                  </a:cubicBezTo>
                  <a:cubicBezTo>
                    <a:pt x="9442" y="20783"/>
                    <a:pt x="10711" y="21080"/>
                    <a:pt x="12120" y="21080"/>
                  </a:cubicBezTo>
                  <a:cubicBezTo>
                    <a:pt x="14596" y="21080"/>
                    <a:pt x="16329" y="19623"/>
                    <a:pt x="18505" y="17563"/>
                  </a:cubicBezTo>
                  <a:cubicBezTo>
                    <a:pt x="18993" y="17101"/>
                    <a:pt x="19473" y="16685"/>
                    <a:pt x="19937" y="16283"/>
                  </a:cubicBezTo>
                  <a:cubicBezTo>
                    <a:pt x="20155" y="16095"/>
                    <a:pt x="20365" y="15912"/>
                    <a:pt x="20565" y="15734"/>
                  </a:cubicBezTo>
                  <a:lnTo>
                    <a:pt x="20757" y="15559"/>
                  </a:lnTo>
                  <a:lnTo>
                    <a:pt x="20757" y="19116"/>
                  </a:lnTo>
                  <a:lnTo>
                    <a:pt x="20445" y="19398"/>
                  </a:lnTo>
                  <a:cubicBezTo>
                    <a:pt x="19857" y="19955"/>
                    <a:pt x="19266" y="20501"/>
                    <a:pt x="18656" y="21006"/>
                  </a:cubicBezTo>
                  <a:lnTo>
                    <a:pt x="17891" y="21600"/>
                  </a:lnTo>
                  <a:lnTo>
                    <a:pt x="5523" y="21600"/>
                  </a:lnTo>
                  <a:lnTo>
                    <a:pt x="5316" y="21458"/>
                  </a:lnTo>
                  <a:cubicBezTo>
                    <a:pt x="4454" y="20835"/>
                    <a:pt x="3658" y="20103"/>
                    <a:pt x="2912" y="19294"/>
                  </a:cubicBezTo>
                  <a:cubicBezTo>
                    <a:pt x="922" y="17132"/>
                    <a:pt x="-843" y="13956"/>
                    <a:pt x="431" y="10690"/>
                  </a:cubicBezTo>
                  <a:cubicBezTo>
                    <a:pt x="2141" y="6310"/>
                    <a:pt x="1385" y="5460"/>
                    <a:pt x="3739" y="3233"/>
                  </a:cubicBezTo>
                  <a:cubicBezTo>
                    <a:pt x="6094" y="1006"/>
                    <a:pt x="8803" y="0"/>
                    <a:pt x="12396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1" name="Freeform: Shape 16"/>
            <p:cNvSpPr/>
            <p:nvPr/>
          </p:nvSpPr>
          <p:spPr>
            <a:xfrm flipH="1">
              <a:off x="0" y="1"/>
              <a:ext cx="5928607" cy="680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99" fill="norm" stroke="1" extrusionOk="0">
                  <a:moveTo>
                    <a:pt x="21592" y="17694"/>
                  </a:moveTo>
                  <a:lnTo>
                    <a:pt x="21592" y="19226"/>
                  </a:lnTo>
                  <a:lnTo>
                    <a:pt x="21204" y="19575"/>
                  </a:lnTo>
                  <a:cubicBezTo>
                    <a:pt x="21057" y="19707"/>
                    <a:pt x="20909" y="19839"/>
                    <a:pt x="20760" y="19971"/>
                  </a:cubicBezTo>
                  <a:cubicBezTo>
                    <a:pt x="20162" y="20496"/>
                    <a:pt x="19541" y="21015"/>
                    <a:pt x="18867" y="21498"/>
                  </a:cubicBezTo>
                  <a:lnTo>
                    <a:pt x="18713" y="21599"/>
                  </a:lnTo>
                  <a:lnTo>
                    <a:pt x="16076" y="21599"/>
                  </a:lnTo>
                  <a:lnTo>
                    <a:pt x="16522" y="21394"/>
                  </a:lnTo>
                  <a:cubicBezTo>
                    <a:pt x="17030" y="21143"/>
                    <a:pt x="17521" y="20852"/>
                    <a:pt x="17995" y="20532"/>
                  </a:cubicBezTo>
                  <a:cubicBezTo>
                    <a:pt x="18630" y="20106"/>
                    <a:pt x="19237" y="19631"/>
                    <a:pt x="19836" y="19137"/>
                  </a:cubicBezTo>
                  <a:cubicBezTo>
                    <a:pt x="19985" y="19013"/>
                    <a:pt x="20135" y="18888"/>
                    <a:pt x="20284" y="18763"/>
                  </a:cubicBezTo>
                  <a:lnTo>
                    <a:pt x="20738" y="18379"/>
                  </a:lnTo>
                  <a:close/>
                  <a:moveTo>
                    <a:pt x="12231" y="2"/>
                  </a:moveTo>
                  <a:cubicBezTo>
                    <a:pt x="12447" y="-1"/>
                    <a:pt x="12663" y="0"/>
                    <a:pt x="12880" y="4"/>
                  </a:cubicBezTo>
                  <a:lnTo>
                    <a:pt x="13206" y="16"/>
                  </a:lnTo>
                  <a:lnTo>
                    <a:pt x="13369" y="22"/>
                  </a:lnTo>
                  <a:cubicBezTo>
                    <a:pt x="13423" y="24"/>
                    <a:pt x="13478" y="26"/>
                    <a:pt x="13532" y="31"/>
                  </a:cubicBezTo>
                  <a:lnTo>
                    <a:pt x="14182" y="89"/>
                  </a:lnTo>
                  <a:cubicBezTo>
                    <a:pt x="15911" y="281"/>
                    <a:pt x="17577" y="799"/>
                    <a:pt x="19064" y="1551"/>
                  </a:cubicBezTo>
                  <a:cubicBezTo>
                    <a:pt x="19808" y="1928"/>
                    <a:pt x="20509" y="2362"/>
                    <a:pt x="21160" y="2845"/>
                  </a:cubicBezTo>
                  <a:lnTo>
                    <a:pt x="21592" y="3193"/>
                  </a:lnTo>
                  <a:lnTo>
                    <a:pt x="21592" y="3804"/>
                  </a:lnTo>
                  <a:lnTo>
                    <a:pt x="20806" y="3241"/>
                  </a:lnTo>
                  <a:cubicBezTo>
                    <a:pt x="20148" y="2816"/>
                    <a:pt x="19443" y="2452"/>
                    <a:pt x="18708" y="2154"/>
                  </a:cubicBezTo>
                  <a:cubicBezTo>
                    <a:pt x="17973" y="1854"/>
                    <a:pt x="17210" y="1617"/>
                    <a:pt x="16431" y="1446"/>
                  </a:cubicBezTo>
                  <a:lnTo>
                    <a:pt x="16137" y="1386"/>
                  </a:lnTo>
                  <a:cubicBezTo>
                    <a:pt x="16040" y="1366"/>
                    <a:pt x="15943" y="1343"/>
                    <a:pt x="15844" y="1329"/>
                  </a:cubicBezTo>
                  <a:lnTo>
                    <a:pt x="15549" y="1280"/>
                  </a:lnTo>
                  <a:lnTo>
                    <a:pt x="15401" y="1256"/>
                  </a:lnTo>
                  <a:cubicBezTo>
                    <a:pt x="15352" y="1248"/>
                    <a:pt x="15303" y="1240"/>
                    <a:pt x="15253" y="1234"/>
                  </a:cubicBezTo>
                  <a:cubicBezTo>
                    <a:pt x="15055" y="1210"/>
                    <a:pt x="14858" y="1184"/>
                    <a:pt x="14660" y="1161"/>
                  </a:cubicBezTo>
                  <a:cubicBezTo>
                    <a:pt x="14461" y="1146"/>
                    <a:pt x="14262" y="1129"/>
                    <a:pt x="14064" y="1112"/>
                  </a:cubicBezTo>
                  <a:lnTo>
                    <a:pt x="13467" y="1086"/>
                  </a:lnTo>
                  <a:cubicBezTo>
                    <a:pt x="13268" y="1081"/>
                    <a:pt x="13069" y="1082"/>
                    <a:pt x="12870" y="1080"/>
                  </a:cubicBezTo>
                  <a:cubicBezTo>
                    <a:pt x="12470" y="1086"/>
                    <a:pt x="12066" y="1099"/>
                    <a:pt x="11668" y="1126"/>
                  </a:cubicBezTo>
                  <a:cubicBezTo>
                    <a:pt x="10870" y="1179"/>
                    <a:pt x="10083" y="1280"/>
                    <a:pt x="9316" y="1445"/>
                  </a:cubicBezTo>
                  <a:cubicBezTo>
                    <a:pt x="8549" y="1609"/>
                    <a:pt x="7803" y="1839"/>
                    <a:pt x="7089" y="2136"/>
                  </a:cubicBezTo>
                  <a:cubicBezTo>
                    <a:pt x="6374" y="2434"/>
                    <a:pt x="5695" y="2805"/>
                    <a:pt x="5051" y="3231"/>
                  </a:cubicBezTo>
                  <a:lnTo>
                    <a:pt x="4813" y="3394"/>
                  </a:lnTo>
                  <a:cubicBezTo>
                    <a:pt x="4733" y="3449"/>
                    <a:pt x="4652" y="3502"/>
                    <a:pt x="4576" y="3561"/>
                  </a:cubicBezTo>
                  <a:lnTo>
                    <a:pt x="4344" y="3734"/>
                  </a:lnTo>
                  <a:cubicBezTo>
                    <a:pt x="4267" y="3792"/>
                    <a:pt x="4188" y="3848"/>
                    <a:pt x="4116" y="3910"/>
                  </a:cubicBezTo>
                  <a:cubicBezTo>
                    <a:pt x="3818" y="4151"/>
                    <a:pt x="3525" y="4398"/>
                    <a:pt x="3270" y="4667"/>
                  </a:cubicBezTo>
                  <a:cubicBezTo>
                    <a:pt x="3004" y="4931"/>
                    <a:pt x="2785" y="5222"/>
                    <a:pt x="2592" y="5530"/>
                  </a:cubicBezTo>
                  <a:cubicBezTo>
                    <a:pt x="2546" y="5608"/>
                    <a:pt x="2501" y="5686"/>
                    <a:pt x="2456" y="5766"/>
                  </a:cubicBezTo>
                  <a:lnTo>
                    <a:pt x="2337" y="6011"/>
                  </a:lnTo>
                  <a:cubicBezTo>
                    <a:pt x="2295" y="6092"/>
                    <a:pt x="2264" y="6178"/>
                    <a:pt x="2227" y="6262"/>
                  </a:cubicBezTo>
                  <a:cubicBezTo>
                    <a:pt x="2192" y="6346"/>
                    <a:pt x="2156" y="6430"/>
                    <a:pt x="2126" y="6518"/>
                  </a:cubicBezTo>
                  <a:cubicBezTo>
                    <a:pt x="1996" y="6861"/>
                    <a:pt x="1882" y="7214"/>
                    <a:pt x="1766" y="7566"/>
                  </a:cubicBezTo>
                  <a:lnTo>
                    <a:pt x="1590" y="8095"/>
                  </a:lnTo>
                  <a:lnTo>
                    <a:pt x="1409" y="8623"/>
                  </a:lnTo>
                  <a:cubicBezTo>
                    <a:pt x="1164" y="9324"/>
                    <a:pt x="891" y="10017"/>
                    <a:pt x="609" y="10708"/>
                  </a:cubicBezTo>
                  <a:cubicBezTo>
                    <a:pt x="325" y="11390"/>
                    <a:pt x="186" y="12116"/>
                    <a:pt x="206" y="12839"/>
                  </a:cubicBezTo>
                  <a:cubicBezTo>
                    <a:pt x="214" y="13200"/>
                    <a:pt x="262" y="13559"/>
                    <a:pt x="343" y="13912"/>
                  </a:cubicBezTo>
                  <a:cubicBezTo>
                    <a:pt x="363" y="14001"/>
                    <a:pt x="383" y="14089"/>
                    <a:pt x="410" y="14176"/>
                  </a:cubicBezTo>
                  <a:cubicBezTo>
                    <a:pt x="434" y="14263"/>
                    <a:pt x="457" y="14351"/>
                    <a:pt x="488" y="14437"/>
                  </a:cubicBezTo>
                  <a:cubicBezTo>
                    <a:pt x="516" y="14523"/>
                    <a:pt x="544" y="14610"/>
                    <a:pt x="578" y="14695"/>
                  </a:cubicBezTo>
                  <a:cubicBezTo>
                    <a:pt x="610" y="14780"/>
                    <a:pt x="642" y="14865"/>
                    <a:pt x="679" y="14949"/>
                  </a:cubicBezTo>
                  <a:cubicBezTo>
                    <a:pt x="962" y="15624"/>
                    <a:pt x="1352" y="16259"/>
                    <a:pt x="1809" y="16851"/>
                  </a:cubicBezTo>
                  <a:cubicBezTo>
                    <a:pt x="2267" y="17443"/>
                    <a:pt x="2789" y="17994"/>
                    <a:pt x="3352" y="18506"/>
                  </a:cubicBezTo>
                  <a:cubicBezTo>
                    <a:pt x="3919" y="19021"/>
                    <a:pt x="4514" y="19508"/>
                    <a:pt x="5139" y="19950"/>
                  </a:cubicBezTo>
                  <a:cubicBezTo>
                    <a:pt x="5453" y="20170"/>
                    <a:pt x="5772" y="20381"/>
                    <a:pt x="6101" y="20577"/>
                  </a:cubicBezTo>
                  <a:cubicBezTo>
                    <a:pt x="6428" y="20775"/>
                    <a:pt x="6764" y="20958"/>
                    <a:pt x="7107" y="21126"/>
                  </a:cubicBezTo>
                  <a:cubicBezTo>
                    <a:pt x="7451" y="21294"/>
                    <a:pt x="7801" y="21448"/>
                    <a:pt x="8159" y="21585"/>
                  </a:cubicBezTo>
                  <a:lnTo>
                    <a:pt x="8197" y="21599"/>
                  </a:lnTo>
                  <a:lnTo>
                    <a:pt x="5515" y="21599"/>
                  </a:lnTo>
                  <a:lnTo>
                    <a:pt x="5340" y="21484"/>
                  </a:lnTo>
                  <a:cubicBezTo>
                    <a:pt x="4998" y="21245"/>
                    <a:pt x="4669" y="20995"/>
                    <a:pt x="4356" y="20731"/>
                  </a:cubicBezTo>
                  <a:cubicBezTo>
                    <a:pt x="3731" y="20204"/>
                    <a:pt x="3166" y="19634"/>
                    <a:pt x="2645" y="19039"/>
                  </a:cubicBezTo>
                  <a:cubicBezTo>
                    <a:pt x="2124" y="18439"/>
                    <a:pt x="1657" y="17804"/>
                    <a:pt x="1262" y="17137"/>
                  </a:cubicBezTo>
                  <a:cubicBezTo>
                    <a:pt x="867" y="16470"/>
                    <a:pt x="542" y="15772"/>
                    <a:pt x="320" y="15049"/>
                  </a:cubicBezTo>
                  <a:cubicBezTo>
                    <a:pt x="290" y="14959"/>
                    <a:pt x="266" y="14868"/>
                    <a:pt x="241" y="14778"/>
                  </a:cubicBezTo>
                  <a:cubicBezTo>
                    <a:pt x="215" y="14687"/>
                    <a:pt x="195" y="14595"/>
                    <a:pt x="174" y="14504"/>
                  </a:cubicBezTo>
                  <a:cubicBezTo>
                    <a:pt x="164" y="14458"/>
                    <a:pt x="151" y="14413"/>
                    <a:pt x="143" y="14367"/>
                  </a:cubicBezTo>
                  <a:lnTo>
                    <a:pt x="116" y="14229"/>
                  </a:lnTo>
                  <a:cubicBezTo>
                    <a:pt x="96" y="14137"/>
                    <a:pt x="83" y="14045"/>
                    <a:pt x="69" y="13952"/>
                  </a:cubicBezTo>
                  <a:cubicBezTo>
                    <a:pt x="15" y="13582"/>
                    <a:pt x="-8" y="13210"/>
                    <a:pt x="2" y="12839"/>
                  </a:cubicBezTo>
                  <a:cubicBezTo>
                    <a:pt x="22" y="12095"/>
                    <a:pt x="185" y="11359"/>
                    <a:pt x="477" y="10665"/>
                  </a:cubicBezTo>
                  <a:cubicBezTo>
                    <a:pt x="762" y="9979"/>
                    <a:pt x="1019" y="9283"/>
                    <a:pt x="1229" y="8576"/>
                  </a:cubicBezTo>
                  <a:cubicBezTo>
                    <a:pt x="1443" y="7869"/>
                    <a:pt x="1597" y="7153"/>
                    <a:pt x="1786" y="6431"/>
                  </a:cubicBezTo>
                  <a:cubicBezTo>
                    <a:pt x="1808" y="6341"/>
                    <a:pt x="1837" y="6251"/>
                    <a:pt x="1864" y="6160"/>
                  </a:cubicBezTo>
                  <a:cubicBezTo>
                    <a:pt x="1892" y="6070"/>
                    <a:pt x="1914" y="5979"/>
                    <a:pt x="1949" y="5890"/>
                  </a:cubicBezTo>
                  <a:lnTo>
                    <a:pt x="2046" y="5619"/>
                  </a:lnTo>
                  <a:cubicBezTo>
                    <a:pt x="2084" y="5530"/>
                    <a:pt x="2125" y="5442"/>
                    <a:pt x="2163" y="5353"/>
                  </a:cubicBezTo>
                  <a:cubicBezTo>
                    <a:pt x="2328" y="5001"/>
                    <a:pt x="2531" y="4655"/>
                    <a:pt x="2781" y="4342"/>
                  </a:cubicBezTo>
                  <a:cubicBezTo>
                    <a:pt x="3022" y="4022"/>
                    <a:pt x="3298" y="3731"/>
                    <a:pt x="3579" y="3445"/>
                  </a:cubicBezTo>
                  <a:cubicBezTo>
                    <a:pt x="3647" y="3372"/>
                    <a:pt x="3722" y="3305"/>
                    <a:pt x="3795" y="3236"/>
                  </a:cubicBezTo>
                  <a:lnTo>
                    <a:pt x="4015" y="3029"/>
                  </a:lnTo>
                  <a:cubicBezTo>
                    <a:pt x="4087" y="2959"/>
                    <a:pt x="4165" y="2894"/>
                    <a:pt x="4242" y="2828"/>
                  </a:cubicBezTo>
                  <a:lnTo>
                    <a:pt x="4475" y="2630"/>
                  </a:lnTo>
                  <a:cubicBezTo>
                    <a:pt x="4551" y="2563"/>
                    <a:pt x="4635" y="2502"/>
                    <a:pt x="4716" y="2439"/>
                  </a:cubicBezTo>
                  <a:lnTo>
                    <a:pt x="4960" y="2251"/>
                  </a:lnTo>
                  <a:lnTo>
                    <a:pt x="5021" y="2204"/>
                  </a:lnTo>
                  <a:cubicBezTo>
                    <a:pt x="5043" y="2189"/>
                    <a:pt x="5064" y="2175"/>
                    <a:pt x="5085" y="2160"/>
                  </a:cubicBezTo>
                  <a:lnTo>
                    <a:pt x="5214" y="2072"/>
                  </a:lnTo>
                  <a:lnTo>
                    <a:pt x="5472" y="1896"/>
                  </a:lnTo>
                  <a:cubicBezTo>
                    <a:pt x="5514" y="1865"/>
                    <a:pt x="5560" y="1839"/>
                    <a:pt x="5604" y="1811"/>
                  </a:cubicBezTo>
                  <a:lnTo>
                    <a:pt x="5738" y="1728"/>
                  </a:lnTo>
                  <a:lnTo>
                    <a:pt x="6008" y="1565"/>
                  </a:lnTo>
                  <a:cubicBezTo>
                    <a:pt x="6194" y="1463"/>
                    <a:pt x="6381" y="1363"/>
                    <a:pt x="6569" y="1264"/>
                  </a:cubicBezTo>
                  <a:cubicBezTo>
                    <a:pt x="7332" y="883"/>
                    <a:pt x="8156" y="590"/>
                    <a:pt x="9002" y="387"/>
                  </a:cubicBezTo>
                  <a:cubicBezTo>
                    <a:pt x="9850" y="184"/>
                    <a:pt x="10718" y="70"/>
                    <a:pt x="11583" y="24"/>
                  </a:cubicBezTo>
                  <a:cubicBezTo>
                    <a:pt x="11800" y="12"/>
                    <a:pt x="12015" y="5"/>
                    <a:pt x="12231" y="2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Picture 18"/>
          <p:cNvGrpSpPr/>
          <p:nvPr/>
        </p:nvGrpSpPr>
        <p:grpSpPr>
          <a:xfrm>
            <a:off x="9" y="19"/>
            <a:ext cx="4368798" cy="6857990"/>
            <a:chOff x="4" y="9"/>
            <a:chExt cx="4368796" cy="6857988"/>
          </a:xfrm>
        </p:grpSpPr>
        <p:sp>
          <p:nvSpPr>
            <p:cNvPr id="144" name="Rectangle"/>
            <p:cNvSpPr/>
            <p:nvPr/>
          </p:nvSpPr>
          <p:spPr>
            <a:xfrm>
              <a:off x="4" y="9"/>
              <a:ext cx="4368798" cy="68579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5" name="image8.jpeg" descr="image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15" t="0" r="18996" b="0"/>
            <a:stretch>
              <a:fillRect/>
            </a:stretch>
          </p:blipFill>
          <p:spPr>
            <a:xfrm>
              <a:off x="5" y="10"/>
              <a:ext cx="4368797" cy="6857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" name="Rectangle 22"/>
          <p:cNvSpPr/>
          <p:nvPr/>
        </p:nvSpPr>
        <p:spPr>
          <a:xfrm rot="16200000">
            <a:off x="4499146" y="-828762"/>
            <a:ext cx="3177920" cy="12207792"/>
          </a:xfrm>
          <a:prstGeom prst="rect">
            <a:avLst/>
          </a:prstGeom>
          <a:gradFill>
            <a:gsLst>
              <a:gs pos="19000">
                <a:srgbClr val="000000">
                  <a:alpha val="58999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" name="Rectangle 24"/>
          <p:cNvSpPr/>
          <p:nvPr/>
        </p:nvSpPr>
        <p:spPr>
          <a:xfrm flipH="1" rot="16200000">
            <a:off x="-1868358" y="1858644"/>
            <a:ext cx="6857998" cy="3152864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6600000"/>
          </a:gra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" name="Rectangle 26"/>
          <p:cNvSpPr/>
          <p:nvPr/>
        </p:nvSpPr>
        <p:spPr>
          <a:xfrm flipV="1" rot="5400000">
            <a:off x="2980971" y="-2987065"/>
            <a:ext cx="1632207" cy="7594149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42000">
                <a:schemeClr val="accent5">
                  <a:alpha val="0"/>
                </a:schemeClr>
              </a:gs>
            </a:gsLst>
            <a:lin ang="6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" name="Rectangle 28"/>
          <p:cNvSpPr/>
          <p:nvPr/>
        </p:nvSpPr>
        <p:spPr>
          <a:xfrm flipH="1" flipV="1">
            <a:off x="9045784" y="1311994"/>
            <a:ext cx="3152867" cy="5552083"/>
          </a:xfrm>
          <a:prstGeom prst="rect">
            <a:avLst/>
          </a:prstGeom>
          <a:gradFill>
            <a:gsLst>
              <a:gs pos="0">
                <a:schemeClr val="accent2">
                  <a:alpha val="83000"/>
                </a:schemeClr>
              </a:gs>
              <a:gs pos="42000">
                <a:schemeClr val="accent5">
                  <a:alpha val="0"/>
                </a:schemeClr>
              </a:gs>
            </a:gsLst>
            <a:lin ang="1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" name="Rectangle 30"/>
          <p:cNvSpPr/>
          <p:nvPr/>
        </p:nvSpPr>
        <p:spPr>
          <a:xfrm rot="5400000">
            <a:off x="5009913" y="-314654"/>
            <a:ext cx="2146949" cy="12198355"/>
          </a:xfrm>
          <a:prstGeom prst="rect">
            <a:avLst/>
          </a:prstGeom>
          <a:gradFill>
            <a:gsLst>
              <a:gs pos="0">
                <a:srgbClr val="2E75B6"/>
              </a:gs>
              <a:gs pos="52999">
                <a:schemeClr val="accent5">
                  <a:alpha val="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" name="Title 1"/>
          <p:cNvSpPr txBox="1"/>
          <p:nvPr>
            <p:ph type="title"/>
          </p:nvPr>
        </p:nvSpPr>
        <p:spPr>
          <a:xfrm>
            <a:off x="273052" y="5204709"/>
            <a:ext cx="3465492" cy="1010044"/>
          </a:xfrm>
          <a:prstGeom prst="rect">
            <a:avLst/>
          </a:prstGeom>
        </p:spPr>
        <p:txBody>
          <a:bodyPr anchor="b"/>
          <a:lstStyle>
            <a:lvl1pPr>
              <a:defRPr b="1" sz="54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Take Away</a:t>
            </a:r>
          </a:p>
        </p:txBody>
      </p:sp>
      <p:sp>
        <p:nvSpPr>
          <p:cNvPr id="153" name="TextBox 11"/>
          <p:cNvSpPr txBox="1"/>
          <p:nvPr/>
        </p:nvSpPr>
        <p:spPr>
          <a:xfrm>
            <a:off x="883919" y="5829303"/>
            <a:ext cx="6664510" cy="47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484631">
              <a:lnSpc>
                <a:spcPct val="72000"/>
              </a:lnSpc>
              <a:spcBef>
                <a:spcPts val="500"/>
              </a:spcBef>
              <a:defRPr sz="52">
                <a:solidFill>
                  <a:srgbClr val="FFFFFF"/>
                </a:solidFill>
              </a:defRPr>
            </a:pPr>
            <a:r>
              <a:t>Set deadline to complete your budget</a:t>
            </a:r>
            <a:endParaRPr sz="211"/>
          </a:p>
          <a:p>
            <a:pPr defTabSz="484631">
              <a:lnSpc>
                <a:spcPct val="72000"/>
              </a:lnSpc>
              <a:spcBef>
                <a:spcPts val="500"/>
              </a:spcBef>
              <a:defRPr sz="52">
                <a:solidFill>
                  <a:srgbClr val="FFFFFF"/>
                </a:solidFill>
              </a:defRPr>
            </a:pPr>
            <a:r>
              <a:t>Work with a team for input</a:t>
            </a:r>
            <a:endParaRPr sz="211"/>
          </a:p>
          <a:p>
            <a:pPr defTabSz="484631">
              <a:lnSpc>
                <a:spcPct val="72000"/>
              </a:lnSpc>
              <a:spcBef>
                <a:spcPts val="500"/>
              </a:spcBef>
              <a:defRPr sz="52">
                <a:solidFill>
                  <a:srgbClr val="FFFFFF"/>
                </a:solidFill>
              </a:defRPr>
            </a:pPr>
            <a:r>
              <a:t>Get the approval of the Board od Directors before July 1st</a:t>
            </a:r>
            <a:endParaRPr sz="211"/>
          </a:p>
          <a:p>
            <a:pPr defTabSz="484631">
              <a:lnSpc>
                <a:spcPct val="72000"/>
              </a:lnSpc>
              <a:spcBef>
                <a:spcPts val="500"/>
              </a:spcBef>
              <a:defRPr sz="52">
                <a:solidFill>
                  <a:srgbClr val="FFFFFF"/>
                </a:solidFill>
              </a:defRPr>
            </a:pPr>
            <a:r>
              <a:t>Review with your Club Members for Buy-in</a:t>
            </a:r>
            <a:endParaRPr sz="211"/>
          </a:p>
          <a:p>
            <a:pPr defTabSz="484631">
              <a:lnSpc>
                <a:spcPct val="72000"/>
              </a:lnSpc>
              <a:spcBef>
                <a:spcPts val="500"/>
              </a:spcBef>
              <a:defRPr sz="52">
                <a:solidFill>
                  <a:srgbClr val="FFFFFF"/>
                </a:solidFill>
              </a:defRPr>
            </a:pPr>
            <a:r>
              <a:t>Review the budget monthly</a:t>
            </a:r>
            <a:endParaRPr sz="211"/>
          </a:p>
          <a:p>
            <a:pPr lvl="1" indent="0" defTabSz="484631">
              <a:lnSpc>
                <a:spcPct val="72000"/>
              </a:lnSpc>
              <a:spcBef>
                <a:spcPts val="500"/>
              </a:spcBef>
              <a:defRPr sz="52">
                <a:solidFill>
                  <a:srgbClr val="FFFFFF"/>
                </a:solidFill>
              </a:defRPr>
            </a:pPr>
            <a:r>
              <a:t>Make it a part of the treasurer’s report</a:t>
            </a:r>
          </a:p>
        </p:txBody>
      </p:sp>
      <p:sp>
        <p:nvSpPr>
          <p:cNvPr id="154" name="Rectangle 32"/>
          <p:cNvSpPr/>
          <p:nvPr/>
        </p:nvSpPr>
        <p:spPr>
          <a:xfrm flipV="1" rot="16200000">
            <a:off x="6897056" y="1541165"/>
            <a:ext cx="6857998" cy="3763479"/>
          </a:xfrm>
          <a:prstGeom prst="rect">
            <a:avLst/>
          </a:prstGeom>
          <a:gradFill>
            <a:gsLst>
              <a:gs pos="0">
                <a:schemeClr val="accent5">
                  <a:alpha val="95000"/>
                </a:schemeClr>
              </a:gs>
              <a:gs pos="38000">
                <a:schemeClr val="accent2">
                  <a:alpha val="0"/>
                </a:schemeClr>
              </a:gs>
            </a:gsLst>
            <a:lin ang="6000000"/>
          </a:gra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" name="TextBox 3"/>
          <p:cNvSpPr txBox="1"/>
          <p:nvPr/>
        </p:nvSpPr>
        <p:spPr>
          <a:xfrm>
            <a:off x="4342390" y="3481570"/>
            <a:ext cx="7612348" cy="27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b="1" i="1" sz="28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Numbers Don’t Lie!  </a:t>
            </a:r>
          </a:p>
          <a:p>
            <a:pPr algn="ctr">
              <a:defRPr b="1" i="1" sz="28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Embrace the process, maintain control and remain effective and relevant  </a:t>
            </a:r>
          </a:p>
          <a:p>
            <a:pPr algn="ctr">
              <a:defRPr b="1" i="1" sz="28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for your community.</a:t>
            </a:r>
          </a:p>
          <a:p>
            <a:pPr algn="ctr">
              <a:defRPr b="1" i="1" sz="28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Ubuntu…</a:t>
            </a:r>
          </a:p>
        </p:txBody>
      </p:sp>
      <p:sp>
        <p:nvSpPr>
          <p:cNvPr id="156" name="TextBox 15"/>
          <p:cNvSpPr txBox="1"/>
          <p:nvPr/>
        </p:nvSpPr>
        <p:spPr>
          <a:xfrm>
            <a:off x="4452027" y="511527"/>
            <a:ext cx="7502709" cy="298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AutoNum type="arabicPeriod" startAt="1"/>
              <a:defRPr sz="22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Set a deadline to complete your budget</a:t>
            </a:r>
          </a:p>
          <a:p>
            <a:pPr marL="457200" indent="-457200">
              <a:lnSpc>
                <a:spcPct val="150000"/>
              </a:lnSpc>
              <a:buSzPct val="100000"/>
              <a:buAutoNum type="arabicPeriod" startAt="1"/>
              <a:defRPr sz="22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Work with a team for input</a:t>
            </a:r>
          </a:p>
          <a:p>
            <a:pPr marL="457200" indent="-457200">
              <a:lnSpc>
                <a:spcPct val="150000"/>
              </a:lnSpc>
              <a:buSzPct val="100000"/>
              <a:buAutoNum type="arabicPeriod" startAt="1"/>
              <a:defRPr sz="22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Get the approval of the Board of Directors before July 1st</a:t>
            </a:r>
          </a:p>
          <a:p>
            <a:pPr marL="457200" indent="-457200">
              <a:lnSpc>
                <a:spcPct val="150000"/>
              </a:lnSpc>
              <a:buSzPct val="100000"/>
              <a:buAutoNum type="arabicPeriod" startAt="1"/>
              <a:defRPr sz="22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Review with your Club Members for their Buy-in</a:t>
            </a:r>
          </a:p>
          <a:p>
            <a:pPr marL="457200" indent="-457200">
              <a:lnSpc>
                <a:spcPct val="150000"/>
              </a:lnSpc>
              <a:buSzPct val="100000"/>
              <a:buAutoNum type="arabicPeriod" startAt="1"/>
              <a:defRPr sz="22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Review the budget monthly</a:t>
            </a:r>
          </a:p>
          <a:p>
            <a:pPr lvl="1" marL="800100" indent="-342900">
              <a:buSzPct val="100000"/>
              <a:buFont typeface="Arial"/>
              <a:buChar char="•"/>
              <a:defRPr sz="2200">
                <a:solidFill>
                  <a:srgbClr val="44546A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Make it a vital aspect of the treasurer’s report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