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 b="def" i="def"/>
      <a:tcStyle>
        <a:tcBdr/>
        <a:fill>
          <a:solidFill>
            <a:srgbClr val="F1F7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6CB"/>
          </a:solidFill>
        </a:fill>
      </a:tcStyle>
    </a:wholeTbl>
    <a:band2H>
      <a:tcTxStyle b="def" i="def"/>
      <a:tcStyle>
        <a:tcBdr/>
        <a:fill>
          <a:solidFill>
            <a:srgbClr val="FCEC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F0DF"/>
          </a:solidFill>
        </a:fill>
      </a:tcStyle>
    </a:wholeTbl>
    <a:band2H>
      <a:tcTxStyle b="def" i="def"/>
      <a:tcStyle>
        <a:tcBdr/>
        <a:fill>
          <a:solidFill>
            <a:srgbClr val="EAF7F0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Shape 1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Put your photo and your roles into this slide</a:t>
            </a:r>
          </a:p>
          <a:p>
            <a:pPr/>
            <a:r>
              <a:t>Very briefly go through this and the Agenda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Shape 2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Ideas for discussion points: Communication/public relations efforts; invitations to join our club service projects and activities – 7 minutes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5" name="Shape 2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 1 minute to field questions…longer if you have time left over!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Keep this brief – by now at 2 minutes with first page introduction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 question mark, throw that question out to the group, bring them into the conversation. – 5 minutes total for the slide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 question mark, throw that question out to the group, bring them into the conversation. – 5 minutes total for the slide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Ask the question.  – We Can’t be Political leaders; we Can’t be religious leaders; We Can be service leaders who promote community service: Service Above Self  –  7 minutes here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Explain how this Team Exercise will work - 1 minutes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Ideas for Team #1: Providing a pathway to personal involvement and service; may serve as a platform for opinions; provide opportunities for leadership: and they will receive a family of support.</a:t>
            </a:r>
          </a:p>
          <a:p>
            <a:pPr/>
          </a:p>
          <a:p>
            <a:pPr/>
            <a:r>
              <a:t>Ideas for Team #2: It may provide resources; the club is always available to them; we are always open to ideas; and we focus on SERVICE. 10 minutes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Ideas for Team #1: Providing a pathway to personal involvement and service; may serve as a platform for opinions; provide opportunities for leadership: and they will receive a family of support.</a:t>
            </a:r>
          </a:p>
          <a:p>
            <a:pPr/>
          </a:p>
          <a:p>
            <a:pPr/>
            <a:r>
              <a:t>Ideas for Team #2: It may provide resources; the club is always available to them; we are always open to ideas; and we focus on SERVICE. 5 minutes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Shape 2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Ideas to generate discussion: Ask communities what they need; invite communities to help address their need (work with their governance representatives, etc); Tell them what’s going on; and, thank them for their help. 7 minutes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/>
          <p:nvPr>
            <p:ph type="title"/>
          </p:nvPr>
        </p:nvSpPr>
        <p:spPr>
          <a:xfrm>
            <a:off x="866441" y="1447800"/>
            <a:ext cx="6620969" cy="332958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/>
          <p:nvPr>
            <p:ph type="title"/>
          </p:nvPr>
        </p:nvSpPr>
        <p:spPr>
          <a:xfrm>
            <a:off x="865655" y="1854192"/>
            <a:ext cx="3820676" cy="157480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04" name="Picture Placeholder 2"/>
          <p:cNvSpPr/>
          <p:nvPr>
            <p:ph type="pic" sz="quarter" idx="21"/>
          </p:nvPr>
        </p:nvSpPr>
        <p:spPr>
          <a:xfrm>
            <a:off x="5213517" y="1143000"/>
            <a:ext cx="2400926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866441" y="3657600"/>
            <a:ext cx="3814729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 marL="0" indent="1828800"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/>
          <p:nvPr>
            <p:ph type="title"/>
          </p:nvPr>
        </p:nvSpPr>
        <p:spPr>
          <a:xfrm>
            <a:off x="866443" y="4800586"/>
            <a:ext cx="6620968" cy="5667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14" name="Picture Placeholder 2"/>
          <p:cNvSpPr/>
          <p:nvPr>
            <p:ph type="pic" sz="half" idx="21"/>
          </p:nvPr>
        </p:nvSpPr>
        <p:spPr>
          <a:xfrm>
            <a:off x="866441" y="685799"/>
            <a:ext cx="6620969" cy="3640668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866443" y="5367325"/>
            <a:ext cx="6620966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/>
          <p:nvPr>
            <p:ph type="title"/>
          </p:nvPr>
        </p:nvSpPr>
        <p:spPr>
          <a:xfrm>
            <a:off x="866441" y="1447800"/>
            <a:ext cx="6620969" cy="1981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half" idx="1"/>
          </p:nvPr>
        </p:nvSpPr>
        <p:spPr>
          <a:xfrm>
            <a:off x="866441" y="3657600"/>
            <a:ext cx="662096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Text"/>
          <p:cNvSpPr txBox="1"/>
          <p:nvPr>
            <p:ph type="title"/>
          </p:nvPr>
        </p:nvSpPr>
        <p:spPr>
          <a:xfrm>
            <a:off x="1181408" y="1447800"/>
            <a:ext cx="6001050" cy="23176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1454530" y="3765448"/>
            <a:ext cx="5449871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Text Placeholder 3"/>
          <p:cNvSpPr/>
          <p:nvPr>
            <p:ph type="body" sz="quarter" idx="21"/>
          </p:nvPr>
        </p:nvSpPr>
        <p:spPr>
          <a:xfrm>
            <a:off x="866441" y="4350656"/>
            <a:ext cx="6620969" cy="16764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135" name="TextBox 8"/>
          <p:cNvSpPr txBox="1"/>
          <p:nvPr/>
        </p:nvSpPr>
        <p:spPr>
          <a:xfrm>
            <a:off x="719616" y="971253"/>
            <a:ext cx="510152" cy="181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6" name="TextBox 12"/>
          <p:cNvSpPr txBox="1"/>
          <p:nvPr/>
        </p:nvSpPr>
        <p:spPr>
          <a:xfrm>
            <a:off x="7045409" y="2613786"/>
            <a:ext cx="51015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866441" y="3124200"/>
            <a:ext cx="6620969" cy="165318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sz="quarter" idx="1"/>
          </p:nvPr>
        </p:nvSpPr>
        <p:spPr>
          <a:xfrm>
            <a:off x="474834" y="1981200"/>
            <a:ext cx="221072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/>
          <p:nvPr>
            <p:ph type="body" sz="quarter" idx="21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56" name="Text Placeholder 4"/>
          <p:cNvSpPr/>
          <p:nvPr>
            <p:ph type="body" sz="quarter" idx="22"/>
          </p:nvPr>
        </p:nvSpPr>
        <p:spPr>
          <a:xfrm>
            <a:off x="2913503" y="1981200"/>
            <a:ext cx="2202755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57" name="Text Placeholder 3"/>
          <p:cNvSpPr/>
          <p:nvPr>
            <p:ph type="body" sz="quarter" idx="23"/>
          </p:nvPr>
        </p:nvSpPr>
        <p:spPr>
          <a:xfrm>
            <a:off x="2905586" y="2667000"/>
            <a:ext cx="2210672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58" name="Text Placeholder 4"/>
          <p:cNvSpPr/>
          <p:nvPr>
            <p:ph type="body" sz="quarter" idx="24"/>
          </p:nvPr>
        </p:nvSpPr>
        <p:spPr>
          <a:xfrm>
            <a:off x="5344917" y="1981200"/>
            <a:ext cx="219965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59" name="Text Placeholder 3"/>
          <p:cNvSpPr/>
          <p:nvPr>
            <p:ph type="body" sz="quarter" idx="25"/>
          </p:nvPr>
        </p:nvSpPr>
        <p:spPr>
          <a:xfrm>
            <a:off x="5344917" y="2667000"/>
            <a:ext cx="2199659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60" name="Straight Connector 16"/>
          <p:cNvSpPr/>
          <p:nvPr/>
        </p:nvSpPr>
        <p:spPr>
          <a:xfrm flipH="1">
            <a:off x="2795334" y="2133600"/>
            <a:ext cx="1" cy="3962400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Straight Connector 17"/>
          <p:cNvSpPr/>
          <p:nvPr/>
        </p:nvSpPr>
        <p:spPr>
          <a:xfrm flipH="1">
            <a:off x="5223030" y="2133600"/>
            <a:ext cx="1" cy="3966882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0" name="Body Level One…"/>
          <p:cNvSpPr txBox="1"/>
          <p:nvPr>
            <p:ph type="body" sz="quarter" idx="1"/>
          </p:nvPr>
        </p:nvSpPr>
        <p:spPr>
          <a:xfrm>
            <a:off x="489475" y="4250949"/>
            <a:ext cx="22056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Picture Placeholder 2"/>
          <p:cNvSpPr/>
          <p:nvPr>
            <p:ph type="pic" sz="quarter" idx="21"/>
          </p:nvPr>
        </p:nvSpPr>
        <p:spPr>
          <a:xfrm>
            <a:off x="489474" y="2209800"/>
            <a:ext cx="2205614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2" name="Text Placeholder 3"/>
          <p:cNvSpPr/>
          <p:nvPr>
            <p:ph type="body" sz="quarter" idx="22"/>
          </p:nvPr>
        </p:nvSpPr>
        <p:spPr>
          <a:xfrm>
            <a:off x="489474" y="4827211"/>
            <a:ext cx="2205614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73" name="Text Placeholder 4"/>
          <p:cNvSpPr/>
          <p:nvPr>
            <p:ph type="body" sz="quarter" idx="23"/>
          </p:nvPr>
        </p:nvSpPr>
        <p:spPr>
          <a:xfrm>
            <a:off x="2917792" y="4250949"/>
            <a:ext cx="2198467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74" name="Picture Placeholder 2"/>
          <p:cNvSpPr/>
          <p:nvPr>
            <p:ph type="pic" sz="quarter" idx="24"/>
          </p:nvPr>
        </p:nvSpPr>
        <p:spPr>
          <a:xfrm>
            <a:off x="2917791" y="2209800"/>
            <a:ext cx="2198467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5" name="Text Placeholder 3"/>
          <p:cNvSpPr/>
          <p:nvPr>
            <p:ph type="body" sz="quarter" idx="25"/>
          </p:nvPr>
        </p:nvSpPr>
        <p:spPr>
          <a:xfrm>
            <a:off x="2916776" y="4827211"/>
            <a:ext cx="2201379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76" name="Text Placeholder 4"/>
          <p:cNvSpPr/>
          <p:nvPr>
            <p:ph type="body" sz="quarter" idx="26"/>
          </p:nvPr>
        </p:nvSpPr>
        <p:spPr>
          <a:xfrm>
            <a:off x="5344917" y="4250949"/>
            <a:ext cx="219965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77" name="Picture Placeholder 2"/>
          <p:cNvSpPr/>
          <p:nvPr>
            <p:ph type="pic" sz="quarter" idx="27"/>
          </p:nvPr>
        </p:nvSpPr>
        <p:spPr>
          <a:xfrm>
            <a:off x="5344916" y="2209800"/>
            <a:ext cx="2199658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8" name="Text Placeholder 3"/>
          <p:cNvSpPr/>
          <p:nvPr>
            <p:ph type="body" sz="quarter" idx="28"/>
          </p:nvPr>
        </p:nvSpPr>
        <p:spPr>
          <a:xfrm>
            <a:off x="5344824" y="4827208"/>
            <a:ext cx="2202572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79" name="Straight Connector 16"/>
          <p:cNvSpPr/>
          <p:nvPr/>
        </p:nvSpPr>
        <p:spPr>
          <a:xfrm flipH="1">
            <a:off x="2795334" y="2133600"/>
            <a:ext cx="1" cy="3962400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Straight Connector 17"/>
          <p:cNvSpPr/>
          <p:nvPr/>
        </p:nvSpPr>
        <p:spPr>
          <a:xfrm flipH="1">
            <a:off x="5223030" y="2133600"/>
            <a:ext cx="1" cy="3966882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idx="1"/>
          </p:nvPr>
        </p:nvSpPr>
        <p:spPr>
          <a:xfrm>
            <a:off x="827699" y="2052925"/>
            <a:ext cx="6711655" cy="419548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1"/>
          <p:cNvSpPr/>
          <p:nvPr/>
        </p:nvSpPr>
        <p:spPr>
          <a:xfrm>
            <a:off x="6299432" y="1676400"/>
            <a:ext cx="2819401" cy="2819400"/>
          </a:xfrm>
          <a:prstGeom prst="ellipse">
            <a:avLst/>
          </a:prstGeom>
          <a:gradFill>
            <a:gsLst>
              <a:gs pos="0">
                <a:srgbClr val="F7F7F7">
                  <a:alpha val="7000"/>
                </a:srgbClr>
              </a:gs>
              <a:gs pos="36000">
                <a:srgbClr val="F7F7F7">
                  <a:alpha val="6000"/>
                </a:srgbClr>
              </a:gs>
              <a:gs pos="69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" name="Oval 22"/>
          <p:cNvSpPr/>
          <p:nvPr/>
        </p:nvSpPr>
        <p:spPr>
          <a:xfrm>
            <a:off x="5689832" y="-457200"/>
            <a:ext cx="1600201" cy="1600200"/>
          </a:xfrm>
          <a:prstGeom prst="ellipse">
            <a:avLst/>
          </a:prstGeom>
          <a:gradFill>
            <a:gsLst>
              <a:gs pos="0">
                <a:srgbClr val="F7F7F7">
                  <a:alpha val="14000"/>
                </a:srgbClr>
              </a:gs>
              <a:gs pos="36000">
                <a:srgbClr val="F7F7F7">
                  <a:alpha val="7000"/>
                </a:srgbClr>
              </a:gs>
              <a:gs pos="73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" name="Oval 23"/>
          <p:cNvSpPr/>
          <p:nvPr/>
        </p:nvSpPr>
        <p:spPr>
          <a:xfrm>
            <a:off x="6299432" y="6096000"/>
            <a:ext cx="990601" cy="990600"/>
          </a:xfrm>
          <a:prstGeom prst="ellipse">
            <a:avLst/>
          </a:prstGeom>
          <a:gradFill>
            <a:gsLst>
              <a:gs pos="0">
                <a:srgbClr val="F7F7F7">
                  <a:alpha val="14000"/>
                </a:srgbClr>
              </a:gs>
              <a:gs pos="36000">
                <a:srgbClr val="F7F7F7">
                  <a:alpha val="7000"/>
                </a:srgbClr>
              </a:gs>
              <a:gs pos="66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" name="Oval 19"/>
          <p:cNvSpPr/>
          <p:nvPr/>
        </p:nvSpPr>
        <p:spPr>
          <a:xfrm>
            <a:off x="-153988" y="2667000"/>
            <a:ext cx="4191001" cy="4191000"/>
          </a:xfrm>
          <a:prstGeom prst="ellipse">
            <a:avLst/>
          </a:prstGeom>
          <a:gradFill>
            <a:gsLst>
              <a:gs pos="0">
                <a:srgbClr val="F7F7F7">
                  <a:alpha val="11000"/>
                </a:srgbClr>
              </a:gs>
              <a:gs pos="36000">
                <a:srgbClr val="F7F7F7">
                  <a:alpha val="10000"/>
                </a:srgbClr>
              </a:gs>
              <a:gs pos="75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" name="Oval 20"/>
          <p:cNvSpPr/>
          <p:nvPr/>
        </p:nvSpPr>
        <p:spPr>
          <a:xfrm>
            <a:off x="-839788" y="2895600"/>
            <a:ext cx="2362201" cy="2362200"/>
          </a:xfrm>
          <a:prstGeom prst="ellipse">
            <a:avLst/>
          </a:prstGeom>
          <a:gradFill>
            <a:gsLst>
              <a:gs pos="0">
                <a:srgbClr val="F7F7F7">
                  <a:alpha val="8000"/>
                </a:srgbClr>
              </a:gs>
              <a:gs pos="36000">
                <a:srgbClr val="F7F7F7">
                  <a:alpha val="8000"/>
                </a:srgbClr>
              </a:gs>
              <a:gs pos="72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0" name="Rectangle 18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E558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idx="1"/>
          </p:nvPr>
        </p:nvSpPr>
        <p:spPr>
          <a:xfrm>
            <a:off x="827699" y="2052925"/>
            <a:ext cx="6711655" cy="41954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xfrm>
            <a:off x="866443" y="2861734"/>
            <a:ext cx="6620968" cy="191564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sz="half" idx="1"/>
          </p:nvPr>
        </p:nvSpPr>
        <p:spPr>
          <a:xfrm>
            <a:off x="827699" y="2060575"/>
            <a:ext cx="3298114" cy="41957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quarter" idx="1"/>
          </p:nvPr>
        </p:nvSpPr>
        <p:spPr>
          <a:xfrm>
            <a:off x="827699" y="1905000"/>
            <a:ext cx="32981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Text Placeholder 4"/>
          <p:cNvSpPr/>
          <p:nvPr>
            <p:ph type="body" sz="quarter" idx="21"/>
          </p:nvPr>
        </p:nvSpPr>
        <p:spPr>
          <a:xfrm>
            <a:off x="4241975" y="1905000"/>
            <a:ext cx="3298114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xfrm>
            <a:off x="866441" y="1447800"/>
            <a:ext cx="2551463" cy="1447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3589397" y="1447800"/>
            <a:ext cx="3898014" cy="45720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Text Placeholder 3"/>
          <p:cNvSpPr/>
          <p:nvPr>
            <p:ph type="body" sz="quarter" idx="21"/>
          </p:nvPr>
        </p:nvSpPr>
        <p:spPr>
          <a:xfrm>
            <a:off x="866441" y="3129281"/>
            <a:ext cx="2551463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>
            <a:off x="6299432" y="1676400"/>
            <a:ext cx="2819401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Oval 22"/>
          <p:cNvSpPr/>
          <p:nvPr/>
        </p:nvSpPr>
        <p:spPr>
          <a:xfrm>
            <a:off x="5689832" y="-457200"/>
            <a:ext cx="1600201" cy="1600200"/>
          </a:xfrm>
          <a:prstGeom prst="ellipse">
            <a:avLst/>
          </a:prstGeom>
          <a:gradFill>
            <a:gsLst>
              <a:gs pos="0">
                <a:srgbClr val="7AC4F0">
                  <a:alpha val="14000"/>
                </a:srgbClr>
              </a:gs>
              <a:gs pos="36000">
                <a:srgbClr val="7AC4F0">
                  <a:alpha val="7000"/>
                </a:srgbClr>
              </a:gs>
              <a:gs pos="73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Oval 23"/>
          <p:cNvSpPr/>
          <p:nvPr/>
        </p:nvSpPr>
        <p:spPr>
          <a:xfrm>
            <a:off x="6299432" y="6096000"/>
            <a:ext cx="990601" cy="990600"/>
          </a:xfrm>
          <a:prstGeom prst="ellipse">
            <a:avLst/>
          </a:prstGeom>
          <a:gradFill>
            <a:gsLst>
              <a:gs pos="0">
                <a:srgbClr val="7AC4F0">
                  <a:alpha val="14000"/>
                </a:srgbClr>
              </a:gs>
              <a:gs pos="36000">
                <a:srgbClr val="7AC4F0">
                  <a:alpha val="7000"/>
                </a:srgbClr>
              </a:gs>
              <a:gs pos="66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Oval 19"/>
          <p:cNvSpPr/>
          <p:nvPr/>
        </p:nvSpPr>
        <p:spPr>
          <a:xfrm>
            <a:off x="-153988" y="2667000"/>
            <a:ext cx="4191001" cy="4191000"/>
          </a:xfrm>
          <a:prstGeom prst="ellipse">
            <a:avLst/>
          </a:prstGeom>
          <a:gradFill>
            <a:gsLst>
              <a:gs pos="0">
                <a:srgbClr val="7AC4F0">
                  <a:alpha val="11000"/>
                </a:srgbClr>
              </a:gs>
              <a:gs pos="36000">
                <a:srgbClr val="7AC4F0">
                  <a:alpha val="10000"/>
                </a:srgbClr>
              </a:gs>
              <a:gs pos="75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Oval 20"/>
          <p:cNvSpPr/>
          <p:nvPr/>
        </p:nvSpPr>
        <p:spPr>
          <a:xfrm>
            <a:off x="-839788" y="2895600"/>
            <a:ext cx="2362201" cy="2362200"/>
          </a:xfrm>
          <a:prstGeom prst="ellipse">
            <a:avLst/>
          </a:prstGeom>
          <a:gradFill>
            <a:gsLst>
              <a:gs pos="0">
                <a:srgbClr val="7AC4F0">
                  <a:alpha val="8000"/>
                </a:srgbClr>
              </a:gs>
              <a:gs pos="36000">
                <a:srgbClr val="7AC4F0">
                  <a:alpha val="8000"/>
                </a:srgbClr>
              </a:gs>
              <a:gs pos="72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ctangle 18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Title Text"/>
          <p:cNvSpPr txBox="1"/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7831694" y="540182"/>
            <a:ext cx="498287" cy="523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01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698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553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125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697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269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ctrTitle"/>
          </p:nvPr>
        </p:nvSpPr>
        <p:spPr>
          <a:xfrm>
            <a:off x="723900" y="2334228"/>
            <a:ext cx="7696200" cy="1905001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 LEADER IS RELEVANT</a:t>
            </a:r>
            <a:br/>
          </a:p>
        </p:txBody>
      </p:sp>
      <p:sp>
        <p:nvSpPr>
          <p:cNvPr id="191" name="TextBox 5"/>
          <p:cNvSpPr txBox="1"/>
          <p:nvPr/>
        </p:nvSpPr>
        <p:spPr>
          <a:xfrm>
            <a:off x="552294" y="4669606"/>
            <a:ext cx="326136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C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Facilitator:    </a:t>
            </a:r>
            <a:r>
              <a:rPr i="1">
                <a:solidFill>
                  <a:srgbClr val="FFFFFF"/>
                </a:solidFill>
              </a:rPr>
              <a:t>Bill Chase, PDG</a:t>
            </a:r>
            <a:endParaRPr>
              <a:solidFill>
                <a:srgbClr val="FFFFFF"/>
              </a:solidFill>
            </a:endParaRPr>
          </a:p>
          <a:p>
            <a:pPr>
              <a:defRPr b="1" i="1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                          D6400 </a:t>
            </a:r>
          </a:p>
          <a:p>
            <a:pPr>
              <a:defRPr b="1" i="1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                          D5330</a:t>
            </a:r>
          </a:p>
          <a:p>
            <a:pPr>
              <a:defRPr b="1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                    </a:t>
            </a:r>
          </a:p>
        </p:txBody>
      </p:sp>
      <p:sp>
        <p:nvSpPr>
          <p:cNvPr id="192" name="TextBox 2"/>
          <p:cNvSpPr/>
          <p:nvPr/>
        </p:nvSpPr>
        <p:spPr>
          <a:xfrm>
            <a:off x="7265043" y="5109864"/>
            <a:ext cx="1447801" cy="1572229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9247" y="762000"/>
            <a:ext cx="5660272" cy="915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15049" y="5178130"/>
            <a:ext cx="1222376" cy="1435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3" name="Rectangle 90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74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275" name="Freeform: Shape 94"/>
          <p:cNvSpPr/>
          <p:nvPr/>
        </p:nvSpPr>
        <p:spPr>
          <a:xfrm>
            <a:off x="0" y="1762067"/>
            <a:ext cx="9144315" cy="509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7" y="52"/>
                </a:lnTo>
                <a:lnTo>
                  <a:pt x="501" y="205"/>
                </a:lnTo>
                <a:lnTo>
                  <a:pt x="773" y="312"/>
                </a:lnTo>
                <a:lnTo>
                  <a:pt x="1097" y="425"/>
                </a:lnTo>
                <a:lnTo>
                  <a:pt x="1482" y="560"/>
                </a:lnTo>
                <a:lnTo>
                  <a:pt x="1907" y="702"/>
                </a:lnTo>
                <a:lnTo>
                  <a:pt x="2387" y="852"/>
                </a:lnTo>
                <a:lnTo>
                  <a:pt x="2909" y="1011"/>
                </a:lnTo>
                <a:lnTo>
                  <a:pt x="3477" y="1170"/>
                </a:lnTo>
                <a:lnTo>
                  <a:pt x="4082" y="1332"/>
                </a:lnTo>
                <a:lnTo>
                  <a:pt x="4734" y="1482"/>
                </a:lnTo>
                <a:lnTo>
                  <a:pt x="5417" y="1626"/>
                </a:lnTo>
                <a:lnTo>
                  <a:pt x="6138" y="1757"/>
                </a:lnTo>
                <a:lnTo>
                  <a:pt x="6890" y="1881"/>
                </a:lnTo>
                <a:lnTo>
                  <a:pt x="7674" y="1999"/>
                </a:lnTo>
                <a:lnTo>
                  <a:pt x="8076" y="2040"/>
                </a:lnTo>
                <a:lnTo>
                  <a:pt x="8486" y="2086"/>
                </a:lnTo>
                <a:lnTo>
                  <a:pt x="8903" y="2129"/>
                </a:lnTo>
                <a:lnTo>
                  <a:pt x="9322" y="2157"/>
                </a:lnTo>
                <a:lnTo>
                  <a:pt x="9750" y="2183"/>
                </a:lnTo>
                <a:lnTo>
                  <a:pt x="10182" y="2209"/>
                </a:lnTo>
                <a:lnTo>
                  <a:pt x="10622" y="2227"/>
                </a:lnTo>
                <a:lnTo>
                  <a:pt x="11067" y="2227"/>
                </a:lnTo>
                <a:lnTo>
                  <a:pt x="11516" y="2236"/>
                </a:lnTo>
                <a:lnTo>
                  <a:pt x="11970" y="2227"/>
                </a:lnTo>
                <a:lnTo>
                  <a:pt x="12430" y="2209"/>
                </a:lnTo>
                <a:lnTo>
                  <a:pt x="12890" y="2193"/>
                </a:lnTo>
                <a:lnTo>
                  <a:pt x="13357" y="2157"/>
                </a:lnTo>
                <a:lnTo>
                  <a:pt x="13828" y="2120"/>
                </a:lnTo>
                <a:lnTo>
                  <a:pt x="14298" y="2077"/>
                </a:lnTo>
                <a:lnTo>
                  <a:pt x="14774" y="2016"/>
                </a:lnTo>
                <a:lnTo>
                  <a:pt x="15253" y="1944"/>
                </a:lnTo>
                <a:lnTo>
                  <a:pt x="15735" y="1874"/>
                </a:lnTo>
                <a:lnTo>
                  <a:pt x="16216" y="1785"/>
                </a:lnTo>
                <a:lnTo>
                  <a:pt x="16704" y="1678"/>
                </a:lnTo>
                <a:lnTo>
                  <a:pt x="17186" y="1571"/>
                </a:lnTo>
                <a:lnTo>
                  <a:pt x="17676" y="1448"/>
                </a:lnTo>
                <a:lnTo>
                  <a:pt x="18169" y="1313"/>
                </a:lnTo>
                <a:lnTo>
                  <a:pt x="18655" y="1170"/>
                </a:lnTo>
                <a:lnTo>
                  <a:pt x="19147" y="1004"/>
                </a:lnTo>
                <a:lnTo>
                  <a:pt x="19638" y="826"/>
                </a:lnTo>
                <a:lnTo>
                  <a:pt x="20130" y="649"/>
                </a:lnTo>
                <a:lnTo>
                  <a:pt x="20620" y="442"/>
                </a:lnTo>
                <a:lnTo>
                  <a:pt x="21108" y="232"/>
                </a:lnTo>
                <a:lnTo>
                  <a:pt x="21599" y="10"/>
                </a:lnTo>
                <a:lnTo>
                  <a:pt x="21599" y="9165"/>
                </a:lnTo>
                <a:lnTo>
                  <a:pt x="21600" y="9165"/>
                </a:lnTo>
                <a:lnTo>
                  <a:pt x="21600" y="21600"/>
                </a:lnTo>
                <a:lnTo>
                  <a:pt x="0" y="21600"/>
                </a:lnTo>
                <a:lnTo>
                  <a:pt x="0" y="91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Title 1"/>
          <p:cNvSpPr txBox="1"/>
          <p:nvPr>
            <p:ph type="title"/>
          </p:nvPr>
        </p:nvSpPr>
        <p:spPr>
          <a:xfrm>
            <a:off x="827484" y="452718"/>
            <a:ext cx="6710641" cy="1400531"/>
          </a:xfrm>
          <a:prstGeom prst="rect">
            <a:avLst/>
          </a:prstGeom>
        </p:spPr>
        <p:txBody>
          <a:bodyPr anchor="ctr"/>
          <a:lstStyle>
            <a:lvl1pPr algn="ctr" defTabSz="402336">
              <a:defRPr sz="3256">
                <a:solidFill>
                  <a:srgbClr val="FFFFFF"/>
                </a:solidFill>
              </a:defRPr>
            </a:lvl1pPr>
          </a:lstStyle>
          <a:p>
            <a:pPr/>
            <a:r>
              <a:t>What are key elements in engaging with our communities?</a:t>
            </a:r>
          </a:p>
        </p:txBody>
      </p:sp>
      <p:pic>
        <p:nvPicPr>
          <p:cNvPr id="27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0307" y="0"/>
            <a:ext cx="1511301" cy="1460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7000" y="2839278"/>
            <a:ext cx="6350000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4"/>
            <a:ext cx="3027760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141810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Oval 11"/>
          <p:cNvSpPr/>
          <p:nvPr/>
        </p:nvSpPr>
        <p:spPr>
          <a:xfrm>
            <a:off x="6456758" y="1676400"/>
            <a:ext cx="2114551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5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5999558" y="0"/>
            <a:ext cx="1202541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6456758" y="6096000"/>
            <a:ext cx="745301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Rectangle 17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Rectangle 19"/>
          <p:cNvSpPr/>
          <p:nvPr/>
        </p:nvSpPr>
        <p:spPr>
          <a:xfrm>
            <a:off x="-1" y="-6"/>
            <a:ext cx="9143773" cy="47307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9" name="Rectangle 21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0" name="Freeform 16"/>
          <p:cNvSpPr/>
          <p:nvPr/>
        </p:nvSpPr>
        <p:spPr>
          <a:xfrm>
            <a:off x="6539954" y="3753694"/>
            <a:ext cx="2604046" cy="825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0E5580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1" name="Freeform 5"/>
          <p:cNvSpPr/>
          <p:nvPr/>
        </p:nvSpPr>
        <p:spPr>
          <a:xfrm>
            <a:off x="-1" y="4055531"/>
            <a:ext cx="9143774" cy="2802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19"/>
                </a:lnTo>
                <a:lnTo>
                  <a:pt x="21600" y="21600"/>
                </a:lnTo>
                <a:lnTo>
                  <a:pt x="21600" y="19"/>
                </a:lnTo>
                <a:lnTo>
                  <a:pt x="21110" y="421"/>
                </a:lnTo>
                <a:lnTo>
                  <a:pt x="20622" y="805"/>
                </a:lnTo>
                <a:lnTo>
                  <a:pt x="20131" y="1180"/>
                </a:lnTo>
                <a:lnTo>
                  <a:pt x="19639" y="1501"/>
                </a:lnTo>
                <a:lnTo>
                  <a:pt x="19148" y="1825"/>
                </a:lnTo>
                <a:lnTo>
                  <a:pt x="18656" y="2128"/>
                </a:lnTo>
                <a:lnTo>
                  <a:pt x="18170" y="2387"/>
                </a:lnTo>
                <a:lnTo>
                  <a:pt x="17677" y="2633"/>
                </a:lnTo>
                <a:lnTo>
                  <a:pt x="17187" y="2857"/>
                </a:lnTo>
                <a:lnTo>
                  <a:pt x="16705" y="3051"/>
                </a:lnTo>
                <a:lnTo>
                  <a:pt x="16217" y="3245"/>
                </a:lnTo>
                <a:lnTo>
                  <a:pt x="15736" y="3407"/>
                </a:lnTo>
                <a:lnTo>
                  <a:pt x="15254" y="3534"/>
                </a:lnTo>
                <a:lnTo>
                  <a:pt x="14774" y="3667"/>
                </a:lnTo>
                <a:lnTo>
                  <a:pt x="14299" y="3777"/>
                </a:lnTo>
                <a:lnTo>
                  <a:pt x="13828" y="3856"/>
                </a:lnTo>
                <a:lnTo>
                  <a:pt x="13357" y="3923"/>
                </a:lnTo>
                <a:lnTo>
                  <a:pt x="12891" y="3988"/>
                </a:lnTo>
                <a:lnTo>
                  <a:pt x="12431" y="4018"/>
                </a:lnTo>
                <a:lnTo>
                  <a:pt x="11971" y="4050"/>
                </a:lnTo>
                <a:lnTo>
                  <a:pt x="11517" y="4066"/>
                </a:lnTo>
                <a:lnTo>
                  <a:pt x="11068" y="4050"/>
                </a:lnTo>
                <a:lnTo>
                  <a:pt x="10623" y="4050"/>
                </a:lnTo>
                <a:lnTo>
                  <a:pt x="10182" y="4018"/>
                </a:lnTo>
                <a:lnTo>
                  <a:pt x="9750" y="3969"/>
                </a:lnTo>
                <a:lnTo>
                  <a:pt x="9323" y="3923"/>
                </a:lnTo>
                <a:lnTo>
                  <a:pt x="8904" y="3872"/>
                </a:lnTo>
                <a:lnTo>
                  <a:pt x="8487" y="3794"/>
                </a:lnTo>
                <a:lnTo>
                  <a:pt x="8076" y="3710"/>
                </a:lnTo>
                <a:lnTo>
                  <a:pt x="7674" y="3634"/>
                </a:lnTo>
                <a:lnTo>
                  <a:pt x="6890" y="3421"/>
                </a:lnTo>
                <a:lnTo>
                  <a:pt x="6139" y="3194"/>
                </a:lnTo>
                <a:lnTo>
                  <a:pt x="5417" y="2957"/>
                </a:lnTo>
                <a:lnTo>
                  <a:pt x="4735" y="2695"/>
                </a:lnTo>
                <a:lnTo>
                  <a:pt x="4082" y="2422"/>
                </a:lnTo>
                <a:lnTo>
                  <a:pt x="3478" y="2128"/>
                </a:lnTo>
                <a:lnTo>
                  <a:pt x="2910" y="1839"/>
                </a:lnTo>
                <a:lnTo>
                  <a:pt x="2387" y="1550"/>
                </a:lnTo>
                <a:lnTo>
                  <a:pt x="1907" y="1277"/>
                </a:lnTo>
                <a:lnTo>
                  <a:pt x="1482" y="1018"/>
                </a:lnTo>
                <a:lnTo>
                  <a:pt x="1097" y="772"/>
                </a:lnTo>
                <a:lnTo>
                  <a:pt x="773" y="567"/>
                </a:lnTo>
                <a:lnTo>
                  <a:pt x="501" y="373"/>
                </a:lnTo>
                <a:lnTo>
                  <a:pt x="127" y="95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2" name="Title 2"/>
          <p:cNvSpPr txBox="1"/>
          <p:nvPr>
            <p:ph type="title"/>
          </p:nvPr>
        </p:nvSpPr>
        <p:spPr>
          <a:xfrm>
            <a:off x="3321720" y="2642647"/>
            <a:ext cx="3124201" cy="868027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Questions?</a:t>
            </a:r>
          </a:p>
        </p:txBody>
      </p:sp>
      <p:pic>
        <p:nvPicPr>
          <p:cNvPr id="293" name="Picture 1" descr="Picture 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00307" y="0"/>
            <a:ext cx="1511301" cy="146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xfrm>
            <a:off x="3546383" y="1143000"/>
            <a:ext cx="4007404" cy="1641987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pic>
        <p:nvPicPr>
          <p:cNvPr id="19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34689" t="0" r="35681" b="0"/>
          <a:stretch>
            <a:fillRect/>
          </a:stretch>
        </p:blipFill>
        <p:spPr>
          <a:xfrm>
            <a:off x="19" y="10"/>
            <a:ext cx="3044192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Content Placeholder 2"/>
          <p:cNvSpPr txBox="1"/>
          <p:nvPr>
            <p:ph type="body" sz="half" idx="1"/>
          </p:nvPr>
        </p:nvSpPr>
        <p:spPr>
          <a:xfrm>
            <a:off x="3546383" y="1905000"/>
            <a:ext cx="5156815" cy="407301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Font typeface="Wingdings 3"/>
              <a:buNone/>
              <a:defRPr b="1" sz="1700">
                <a:solidFill>
                  <a:srgbClr val="FFC000"/>
                </a:solidFill>
              </a:defRPr>
            </a:pPr>
            <a:r>
              <a:t>Discussions:</a:t>
            </a:r>
          </a:p>
          <a:p>
            <a:pPr>
              <a:lnSpc>
                <a:spcPct val="80000"/>
              </a:lnSpc>
              <a:defRPr sz="1700"/>
            </a:pPr>
            <a:r>
              <a:t>Definition of “Relevant”</a:t>
            </a:r>
          </a:p>
          <a:p>
            <a:pPr>
              <a:lnSpc>
                <a:spcPct val="80000"/>
              </a:lnSpc>
              <a:defRPr sz="1700"/>
            </a:pPr>
            <a:r>
              <a:t>What is a relevant Rotary club president?</a:t>
            </a:r>
          </a:p>
          <a:p>
            <a:pPr>
              <a:lnSpc>
                <a:spcPct val="80000"/>
              </a:lnSpc>
              <a:defRPr sz="1700"/>
            </a:pPr>
            <a:r>
              <a:t>In the Rotary World, how can we, as club presidents, help our members be relevant in out community?</a:t>
            </a:r>
          </a:p>
          <a:p>
            <a:pPr marL="0" indent="0">
              <a:lnSpc>
                <a:spcPct val="80000"/>
              </a:lnSpc>
              <a:buSzTx/>
              <a:buFont typeface="Wingdings 3"/>
              <a:buNone/>
              <a:defRPr b="1" sz="1700">
                <a:solidFill>
                  <a:srgbClr val="FFC000"/>
                </a:solidFill>
              </a:defRPr>
            </a:pPr>
            <a:r>
              <a:t>Breakout:</a:t>
            </a:r>
          </a:p>
          <a:p>
            <a:pPr>
              <a:lnSpc>
                <a:spcPct val="80000"/>
              </a:lnSpc>
              <a:defRPr i="1" sz="1700"/>
            </a:pPr>
            <a:r>
              <a:t>Team Exercise</a:t>
            </a:r>
          </a:p>
          <a:p>
            <a:pPr marL="0" indent="0">
              <a:lnSpc>
                <a:spcPct val="80000"/>
              </a:lnSpc>
              <a:buSzTx/>
              <a:buFont typeface="Wingdings 3"/>
              <a:buNone/>
              <a:defRPr b="1" i="1" sz="1700">
                <a:solidFill>
                  <a:srgbClr val="FFC000"/>
                </a:solidFill>
              </a:defRPr>
            </a:pPr>
            <a:r>
              <a:t>Discussions</a:t>
            </a:r>
            <a:r>
              <a:rPr b="0"/>
              <a:t>: </a:t>
            </a:r>
          </a:p>
          <a:p>
            <a:pPr>
              <a:lnSpc>
                <a:spcPct val="80000"/>
              </a:lnSpc>
              <a:defRPr sz="1700"/>
            </a:pPr>
            <a:r>
              <a:t>How can we provide targeted (relevant) services to our community?</a:t>
            </a:r>
          </a:p>
          <a:p>
            <a:pPr>
              <a:lnSpc>
                <a:spcPct val="80000"/>
              </a:lnSpc>
              <a:defRPr sz="1700"/>
            </a:pPr>
            <a:r>
              <a:t>What are key elements in engaging community?</a:t>
            </a:r>
          </a:p>
        </p:txBody>
      </p:sp>
      <p:pic>
        <p:nvPicPr>
          <p:cNvPr id="20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0307" y="0"/>
            <a:ext cx="1511301" cy="146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72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07" name="Title 1"/>
          <p:cNvSpPr txBox="1"/>
          <p:nvPr>
            <p:ph type="title"/>
          </p:nvPr>
        </p:nvSpPr>
        <p:spPr>
          <a:xfrm>
            <a:off x="486696" y="629267"/>
            <a:ext cx="6939117" cy="1016655"/>
          </a:xfrm>
          <a:prstGeom prst="rect">
            <a:avLst/>
          </a:prstGeom>
        </p:spPr>
        <p:txBody>
          <a:bodyPr/>
          <a:lstStyle/>
          <a:p>
            <a:pPr algn="ctr" defTabSz="361188">
              <a:defRPr sz="2923">
                <a:solidFill>
                  <a:srgbClr val="EBEBEB"/>
                </a:solidFill>
              </a:defRPr>
            </a:pPr>
            <a:r>
              <a:t>Definition of</a:t>
            </a:r>
            <a:br/>
            <a:r>
              <a:t>”Relevant”</a:t>
            </a:r>
          </a:p>
        </p:txBody>
      </p:sp>
      <p:sp>
        <p:nvSpPr>
          <p:cNvPr id="208" name="Rectangle 76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09" name="Freeform: Shape 78"/>
          <p:cNvSpPr/>
          <p:nvPr/>
        </p:nvSpPr>
        <p:spPr>
          <a:xfrm>
            <a:off x="-1" y="1762067"/>
            <a:ext cx="9144314" cy="509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7" y="52"/>
                </a:lnTo>
                <a:lnTo>
                  <a:pt x="501" y="205"/>
                </a:lnTo>
                <a:lnTo>
                  <a:pt x="773" y="312"/>
                </a:lnTo>
                <a:lnTo>
                  <a:pt x="1097" y="425"/>
                </a:lnTo>
                <a:lnTo>
                  <a:pt x="1482" y="560"/>
                </a:lnTo>
                <a:lnTo>
                  <a:pt x="1907" y="702"/>
                </a:lnTo>
                <a:lnTo>
                  <a:pt x="2387" y="852"/>
                </a:lnTo>
                <a:lnTo>
                  <a:pt x="2909" y="1011"/>
                </a:lnTo>
                <a:lnTo>
                  <a:pt x="3477" y="1170"/>
                </a:lnTo>
                <a:lnTo>
                  <a:pt x="4082" y="1332"/>
                </a:lnTo>
                <a:lnTo>
                  <a:pt x="4734" y="1482"/>
                </a:lnTo>
                <a:lnTo>
                  <a:pt x="5417" y="1626"/>
                </a:lnTo>
                <a:lnTo>
                  <a:pt x="6138" y="1757"/>
                </a:lnTo>
                <a:lnTo>
                  <a:pt x="6890" y="1881"/>
                </a:lnTo>
                <a:lnTo>
                  <a:pt x="7674" y="1999"/>
                </a:lnTo>
                <a:lnTo>
                  <a:pt x="8076" y="2040"/>
                </a:lnTo>
                <a:lnTo>
                  <a:pt x="8486" y="2086"/>
                </a:lnTo>
                <a:lnTo>
                  <a:pt x="8903" y="2129"/>
                </a:lnTo>
                <a:lnTo>
                  <a:pt x="9322" y="2157"/>
                </a:lnTo>
                <a:lnTo>
                  <a:pt x="9750" y="2183"/>
                </a:lnTo>
                <a:lnTo>
                  <a:pt x="10182" y="2209"/>
                </a:lnTo>
                <a:lnTo>
                  <a:pt x="10622" y="2227"/>
                </a:lnTo>
                <a:lnTo>
                  <a:pt x="11067" y="2227"/>
                </a:lnTo>
                <a:lnTo>
                  <a:pt x="11516" y="2236"/>
                </a:lnTo>
                <a:lnTo>
                  <a:pt x="11970" y="2227"/>
                </a:lnTo>
                <a:lnTo>
                  <a:pt x="12430" y="2209"/>
                </a:lnTo>
                <a:lnTo>
                  <a:pt x="12890" y="2193"/>
                </a:lnTo>
                <a:lnTo>
                  <a:pt x="13357" y="2157"/>
                </a:lnTo>
                <a:lnTo>
                  <a:pt x="13828" y="2120"/>
                </a:lnTo>
                <a:lnTo>
                  <a:pt x="14298" y="2077"/>
                </a:lnTo>
                <a:lnTo>
                  <a:pt x="14774" y="2016"/>
                </a:lnTo>
                <a:lnTo>
                  <a:pt x="15253" y="1944"/>
                </a:lnTo>
                <a:lnTo>
                  <a:pt x="15735" y="1874"/>
                </a:lnTo>
                <a:lnTo>
                  <a:pt x="16216" y="1785"/>
                </a:lnTo>
                <a:lnTo>
                  <a:pt x="16704" y="1678"/>
                </a:lnTo>
                <a:lnTo>
                  <a:pt x="17186" y="1571"/>
                </a:lnTo>
                <a:lnTo>
                  <a:pt x="17676" y="1448"/>
                </a:lnTo>
                <a:lnTo>
                  <a:pt x="18169" y="1313"/>
                </a:lnTo>
                <a:lnTo>
                  <a:pt x="18655" y="1170"/>
                </a:lnTo>
                <a:lnTo>
                  <a:pt x="19147" y="1004"/>
                </a:lnTo>
                <a:lnTo>
                  <a:pt x="19638" y="826"/>
                </a:lnTo>
                <a:lnTo>
                  <a:pt x="20130" y="649"/>
                </a:lnTo>
                <a:lnTo>
                  <a:pt x="20620" y="442"/>
                </a:lnTo>
                <a:lnTo>
                  <a:pt x="21108" y="232"/>
                </a:lnTo>
                <a:lnTo>
                  <a:pt x="21599" y="10"/>
                </a:lnTo>
                <a:lnTo>
                  <a:pt x="21599" y="8942"/>
                </a:lnTo>
                <a:lnTo>
                  <a:pt x="21599" y="8942"/>
                </a:lnTo>
                <a:lnTo>
                  <a:pt x="21599" y="11879"/>
                </a:lnTo>
                <a:lnTo>
                  <a:pt x="21600" y="11879"/>
                </a:lnTo>
                <a:lnTo>
                  <a:pt x="21600" y="21600"/>
                </a:lnTo>
                <a:lnTo>
                  <a:pt x="0" y="21600"/>
                </a:lnTo>
                <a:lnTo>
                  <a:pt x="0" y="17271"/>
                </a:lnTo>
                <a:lnTo>
                  <a:pt x="0" y="17271"/>
                </a:lnTo>
                <a:lnTo>
                  <a:pt x="0" y="8942"/>
                </a:lnTo>
                <a:lnTo>
                  <a:pt x="0" y="894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Content Placeholder 3"/>
          <p:cNvSpPr txBox="1"/>
          <p:nvPr>
            <p:ph type="body" idx="1"/>
          </p:nvPr>
        </p:nvSpPr>
        <p:spPr>
          <a:xfrm>
            <a:off x="1524000" y="3106150"/>
            <a:ext cx="6711654" cy="419548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 typeface="Wingdings 3"/>
              <a:buNone/>
            </a:pPr>
            <a:r>
              <a:t>Closely connected or appropriate to what is  being done or considered.</a:t>
            </a:r>
          </a:p>
          <a:p>
            <a:pPr marL="0" indent="0" algn="ctr">
              <a:buSzTx/>
              <a:buFont typeface="Wingdings 3"/>
              <a:buNone/>
            </a:pPr>
            <a:r>
              <a:t>       Appropriate to the current time, period, or      	circumstances; of current interest</a:t>
            </a:r>
          </a:p>
          <a:p>
            <a:pPr marL="0" indent="0">
              <a:buSzTx/>
              <a:buFont typeface="Wingdings 3"/>
              <a:buNone/>
            </a:pPr>
          </a:p>
          <a:p>
            <a:pPr marL="0" indent="0">
              <a:buSzTx/>
              <a:buFont typeface="Wingdings 3"/>
              <a:buNone/>
            </a:pPr>
          </a:p>
          <a:p>
            <a:pPr marL="0" indent="0">
              <a:buSzTx/>
              <a:buFont typeface="Wingdings 3"/>
              <a:buNone/>
            </a:pPr>
            <a:r>
              <a:t>                   </a:t>
            </a:r>
          </a:p>
        </p:txBody>
      </p:sp>
      <p:pic>
        <p:nvPicPr>
          <p:cNvPr id="21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07029" y="5016365"/>
            <a:ext cx="1511301" cy="13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0307" y="0"/>
            <a:ext cx="1511301" cy="146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72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7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18" name="Title 1"/>
          <p:cNvSpPr txBox="1"/>
          <p:nvPr>
            <p:ph type="title"/>
          </p:nvPr>
        </p:nvSpPr>
        <p:spPr>
          <a:xfrm>
            <a:off x="486696" y="629267"/>
            <a:ext cx="6939117" cy="1016655"/>
          </a:xfrm>
          <a:prstGeom prst="rect">
            <a:avLst/>
          </a:prstGeom>
        </p:spPr>
        <p:txBody>
          <a:bodyPr/>
          <a:lstStyle>
            <a:lvl1pPr algn="ctr" defTabSz="361188">
              <a:defRPr sz="2923">
                <a:solidFill>
                  <a:srgbClr val="EBEBEB"/>
                </a:solidFill>
              </a:defRPr>
            </a:lvl1pPr>
          </a:lstStyle>
          <a:p>
            <a:pPr/>
            <a:r>
              <a:t>What is a “relevant” Rotary club president?</a:t>
            </a:r>
          </a:p>
        </p:txBody>
      </p:sp>
      <p:sp>
        <p:nvSpPr>
          <p:cNvPr id="219" name="Rectangle 76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0" name="Freeform: Shape 78"/>
          <p:cNvSpPr/>
          <p:nvPr/>
        </p:nvSpPr>
        <p:spPr>
          <a:xfrm>
            <a:off x="-1" y="1762067"/>
            <a:ext cx="9144314" cy="509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7" y="52"/>
                </a:lnTo>
                <a:lnTo>
                  <a:pt x="501" y="205"/>
                </a:lnTo>
                <a:lnTo>
                  <a:pt x="773" y="312"/>
                </a:lnTo>
                <a:lnTo>
                  <a:pt x="1097" y="425"/>
                </a:lnTo>
                <a:lnTo>
                  <a:pt x="1482" y="560"/>
                </a:lnTo>
                <a:lnTo>
                  <a:pt x="1907" y="702"/>
                </a:lnTo>
                <a:lnTo>
                  <a:pt x="2387" y="852"/>
                </a:lnTo>
                <a:lnTo>
                  <a:pt x="2909" y="1011"/>
                </a:lnTo>
                <a:lnTo>
                  <a:pt x="3477" y="1170"/>
                </a:lnTo>
                <a:lnTo>
                  <a:pt x="4082" y="1332"/>
                </a:lnTo>
                <a:lnTo>
                  <a:pt x="4734" y="1482"/>
                </a:lnTo>
                <a:lnTo>
                  <a:pt x="5417" y="1626"/>
                </a:lnTo>
                <a:lnTo>
                  <a:pt x="6138" y="1757"/>
                </a:lnTo>
                <a:lnTo>
                  <a:pt x="6890" y="1881"/>
                </a:lnTo>
                <a:lnTo>
                  <a:pt x="7674" y="1999"/>
                </a:lnTo>
                <a:lnTo>
                  <a:pt x="8076" y="2040"/>
                </a:lnTo>
                <a:lnTo>
                  <a:pt x="8486" y="2086"/>
                </a:lnTo>
                <a:lnTo>
                  <a:pt x="8903" y="2129"/>
                </a:lnTo>
                <a:lnTo>
                  <a:pt x="9322" y="2157"/>
                </a:lnTo>
                <a:lnTo>
                  <a:pt x="9750" y="2183"/>
                </a:lnTo>
                <a:lnTo>
                  <a:pt x="10182" y="2209"/>
                </a:lnTo>
                <a:lnTo>
                  <a:pt x="10622" y="2227"/>
                </a:lnTo>
                <a:lnTo>
                  <a:pt x="11067" y="2227"/>
                </a:lnTo>
                <a:lnTo>
                  <a:pt x="11516" y="2236"/>
                </a:lnTo>
                <a:lnTo>
                  <a:pt x="11970" y="2227"/>
                </a:lnTo>
                <a:lnTo>
                  <a:pt x="12430" y="2209"/>
                </a:lnTo>
                <a:lnTo>
                  <a:pt x="12890" y="2193"/>
                </a:lnTo>
                <a:lnTo>
                  <a:pt x="13357" y="2157"/>
                </a:lnTo>
                <a:lnTo>
                  <a:pt x="13828" y="2120"/>
                </a:lnTo>
                <a:lnTo>
                  <a:pt x="14298" y="2077"/>
                </a:lnTo>
                <a:lnTo>
                  <a:pt x="14774" y="2016"/>
                </a:lnTo>
                <a:lnTo>
                  <a:pt x="15253" y="1944"/>
                </a:lnTo>
                <a:lnTo>
                  <a:pt x="15735" y="1874"/>
                </a:lnTo>
                <a:lnTo>
                  <a:pt x="16216" y="1785"/>
                </a:lnTo>
                <a:lnTo>
                  <a:pt x="16704" y="1678"/>
                </a:lnTo>
                <a:lnTo>
                  <a:pt x="17186" y="1571"/>
                </a:lnTo>
                <a:lnTo>
                  <a:pt x="17676" y="1448"/>
                </a:lnTo>
                <a:lnTo>
                  <a:pt x="18169" y="1313"/>
                </a:lnTo>
                <a:lnTo>
                  <a:pt x="18655" y="1170"/>
                </a:lnTo>
                <a:lnTo>
                  <a:pt x="19147" y="1004"/>
                </a:lnTo>
                <a:lnTo>
                  <a:pt x="19638" y="826"/>
                </a:lnTo>
                <a:lnTo>
                  <a:pt x="20130" y="649"/>
                </a:lnTo>
                <a:lnTo>
                  <a:pt x="20620" y="442"/>
                </a:lnTo>
                <a:lnTo>
                  <a:pt x="21108" y="232"/>
                </a:lnTo>
                <a:lnTo>
                  <a:pt x="21599" y="10"/>
                </a:lnTo>
                <a:lnTo>
                  <a:pt x="21599" y="8942"/>
                </a:lnTo>
                <a:lnTo>
                  <a:pt x="21599" y="8942"/>
                </a:lnTo>
                <a:lnTo>
                  <a:pt x="21599" y="11879"/>
                </a:lnTo>
                <a:lnTo>
                  <a:pt x="21600" y="11879"/>
                </a:lnTo>
                <a:lnTo>
                  <a:pt x="21600" y="21600"/>
                </a:lnTo>
                <a:lnTo>
                  <a:pt x="0" y="21600"/>
                </a:lnTo>
                <a:lnTo>
                  <a:pt x="0" y="17271"/>
                </a:lnTo>
                <a:lnTo>
                  <a:pt x="0" y="17271"/>
                </a:lnTo>
                <a:lnTo>
                  <a:pt x="0" y="8942"/>
                </a:lnTo>
                <a:lnTo>
                  <a:pt x="0" y="894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2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05200" y="3200400"/>
            <a:ext cx="2504440" cy="22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0307" y="0"/>
            <a:ext cx="1511301" cy="146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Title 1"/>
          <p:cNvSpPr txBox="1"/>
          <p:nvPr>
            <p:ph type="title"/>
          </p:nvPr>
        </p:nvSpPr>
        <p:spPr>
          <a:xfrm>
            <a:off x="533400" y="395493"/>
            <a:ext cx="6939116" cy="1016656"/>
          </a:xfrm>
          <a:prstGeom prst="rect">
            <a:avLst/>
          </a:prstGeom>
        </p:spPr>
        <p:txBody>
          <a:bodyPr/>
          <a:lstStyle>
            <a:lvl1pPr algn="ctr" defTabSz="347472">
              <a:defRPr sz="2128"/>
            </a:lvl1pPr>
          </a:lstStyle>
          <a:p>
            <a:pPr/>
            <a:r>
              <a:t>In the Rotary World, how can we, as club Presidents, help our members be relevant in our community?</a:t>
            </a:r>
          </a:p>
        </p:txBody>
      </p:sp>
      <p:sp>
        <p:nvSpPr>
          <p:cNvPr id="228" name="Rectangle 35"/>
          <p:cNvSpPr/>
          <p:nvPr/>
        </p:nvSpPr>
        <p:spPr>
          <a:xfrm>
            <a:off x="-1" y="3924298"/>
            <a:ext cx="9144315" cy="29337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9" name="Freeform 5"/>
          <p:cNvSpPr/>
          <p:nvPr/>
        </p:nvSpPr>
        <p:spPr>
          <a:xfrm>
            <a:off x="-1" y="1762067"/>
            <a:ext cx="9143774" cy="2802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19"/>
                </a:lnTo>
                <a:lnTo>
                  <a:pt x="21600" y="21600"/>
                </a:lnTo>
                <a:lnTo>
                  <a:pt x="21600" y="19"/>
                </a:lnTo>
                <a:lnTo>
                  <a:pt x="21110" y="421"/>
                </a:lnTo>
                <a:lnTo>
                  <a:pt x="20622" y="805"/>
                </a:lnTo>
                <a:lnTo>
                  <a:pt x="20131" y="1180"/>
                </a:lnTo>
                <a:lnTo>
                  <a:pt x="19639" y="1501"/>
                </a:lnTo>
                <a:lnTo>
                  <a:pt x="19148" y="1825"/>
                </a:lnTo>
                <a:lnTo>
                  <a:pt x="18656" y="2128"/>
                </a:lnTo>
                <a:lnTo>
                  <a:pt x="18170" y="2387"/>
                </a:lnTo>
                <a:lnTo>
                  <a:pt x="17677" y="2633"/>
                </a:lnTo>
                <a:lnTo>
                  <a:pt x="17187" y="2857"/>
                </a:lnTo>
                <a:lnTo>
                  <a:pt x="16705" y="3051"/>
                </a:lnTo>
                <a:lnTo>
                  <a:pt x="16217" y="3245"/>
                </a:lnTo>
                <a:lnTo>
                  <a:pt x="15736" y="3407"/>
                </a:lnTo>
                <a:lnTo>
                  <a:pt x="15254" y="3534"/>
                </a:lnTo>
                <a:lnTo>
                  <a:pt x="14774" y="3667"/>
                </a:lnTo>
                <a:lnTo>
                  <a:pt x="14299" y="3777"/>
                </a:lnTo>
                <a:lnTo>
                  <a:pt x="13828" y="3856"/>
                </a:lnTo>
                <a:lnTo>
                  <a:pt x="13357" y="3923"/>
                </a:lnTo>
                <a:lnTo>
                  <a:pt x="12891" y="3988"/>
                </a:lnTo>
                <a:lnTo>
                  <a:pt x="12431" y="4018"/>
                </a:lnTo>
                <a:lnTo>
                  <a:pt x="11971" y="4050"/>
                </a:lnTo>
                <a:lnTo>
                  <a:pt x="11517" y="4066"/>
                </a:lnTo>
                <a:lnTo>
                  <a:pt x="11068" y="4050"/>
                </a:lnTo>
                <a:lnTo>
                  <a:pt x="10623" y="4050"/>
                </a:lnTo>
                <a:lnTo>
                  <a:pt x="10182" y="4018"/>
                </a:lnTo>
                <a:lnTo>
                  <a:pt x="9750" y="3969"/>
                </a:lnTo>
                <a:lnTo>
                  <a:pt x="9323" y="3923"/>
                </a:lnTo>
                <a:lnTo>
                  <a:pt x="8904" y="3872"/>
                </a:lnTo>
                <a:lnTo>
                  <a:pt x="8487" y="3794"/>
                </a:lnTo>
                <a:lnTo>
                  <a:pt x="8076" y="3710"/>
                </a:lnTo>
                <a:lnTo>
                  <a:pt x="7674" y="3634"/>
                </a:lnTo>
                <a:lnTo>
                  <a:pt x="6890" y="3421"/>
                </a:lnTo>
                <a:lnTo>
                  <a:pt x="6139" y="3194"/>
                </a:lnTo>
                <a:lnTo>
                  <a:pt x="5417" y="2957"/>
                </a:lnTo>
                <a:lnTo>
                  <a:pt x="4735" y="2695"/>
                </a:lnTo>
                <a:lnTo>
                  <a:pt x="4082" y="2422"/>
                </a:lnTo>
                <a:lnTo>
                  <a:pt x="3478" y="2128"/>
                </a:lnTo>
                <a:lnTo>
                  <a:pt x="2910" y="1839"/>
                </a:lnTo>
                <a:lnTo>
                  <a:pt x="2387" y="1550"/>
                </a:lnTo>
                <a:lnTo>
                  <a:pt x="1907" y="1277"/>
                </a:lnTo>
                <a:lnTo>
                  <a:pt x="1482" y="1018"/>
                </a:lnTo>
                <a:lnTo>
                  <a:pt x="1097" y="772"/>
                </a:lnTo>
                <a:lnTo>
                  <a:pt x="773" y="567"/>
                </a:lnTo>
                <a:lnTo>
                  <a:pt x="501" y="373"/>
                </a:lnTo>
                <a:lnTo>
                  <a:pt x="127" y="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386" y="2794117"/>
            <a:ext cx="3175001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0307" y="0"/>
            <a:ext cx="1511301" cy="146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6" name="Title 1"/>
          <p:cNvSpPr txBox="1"/>
          <p:nvPr>
            <p:ph type="title"/>
          </p:nvPr>
        </p:nvSpPr>
        <p:spPr>
          <a:xfrm>
            <a:off x="1016590" y="856542"/>
            <a:ext cx="6939117" cy="101665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TEAM EXERCISE </a:t>
            </a:r>
          </a:p>
        </p:txBody>
      </p:sp>
      <p:sp>
        <p:nvSpPr>
          <p:cNvPr id="237" name="Rectangle 20"/>
          <p:cNvSpPr/>
          <p:nvPr/>
        </p:nvSpPr>
        <p:spPr>
          <a:xfrm>
            <a:off x="-1" y="3924298"/>
            <a:ext cx="9144315" cy="29337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Freeform 5"/>
          <p:cNvSpPr/>
          <p:nvPr/>
        </p:nvSpPr>
        <p:spPr>
          <a:xfrm>
            <a:off x="-1" y="1762067"/>
            <a:ext cx="9143774" cy="2802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19"/>
                </a:lnTo>
                <a:lnTo>
                  <a:pt x="21600" y="21600"/>
                </a:lnTo>
                <a:lnTo>
                  <a:pt x="21600" y="19"/>
                </a:lnTo>
                <a:lnTo>
                  <a:pt x="21110" y="421"/>
                </a:lnTo>
                <a:lnTo>
                  <a:pt x="20622" y="805"/>
                </a:lnTo>
                <a:lnTo>
                  <a:pt x="20131" y="1180"/>
                </a:lnTo>
                <a:lnTo>
                  <a:pt x="19639" y="1501"/>
                </a:lnTo>
                <a:lnTo>
                  <a:pt x="19148" y="1825"/>
                </a:lnTo>
                <a:lnTo>
                  <a:pt x="18656" y="2128"/>
                </a:lnTo>
                <a:lnTo>
                  <a:pt x="18170" y="2387"/>
                </a:lnTo>
                <a:lnTo>
                  <a:pt x="17677" y="2633"/>
                </a:lnTo>
                <a:lnTo>
                  <a:pt x="17187" y="2857"/>
                </a:lnTo>
                <a:lnTo>
                  <a:pt x="16705" y="3051"/>
                </a:lnTo>
                <a:lnTo>
                  <a:pt x="16217" y="3245"/>
                </a:lnTo>
                <a:lnTo>
                  <a:pt x="15736" y="3407"/>
                </a:lnTo>
                <a:lnTo>
                  <a:pt x="15254" y="3534"/>
                </a:lnTo>
                <a:lnTo>
                  <a:pt x="14774" y="3667"/>
                </a:lnTo>
                <a:lnTo>
                  <a:pt x="14299" y="3777"/>
                </a:lnTo>
                <a:lnTo>
                  <a:pt x="13828" y="3856"/>
                </a:lnTo>
                <a:lnTo>
                  <a:pt x="13357" y="3923"/>
                </a:lnTo>
                <a:lnTo>
                  <a:pt x="12891" y="3988"/>
                </a:lnTo>
                <a:lnTo>
                  <a:pt x="12431" y="4018"/>
                </a:lnTo>
                <a:lnTo>
                  <a:pt x="11971" y="4050"/>
                </a:lnTo>
                <a:lnTo>
                  <a:pt x="11517" y="4066"/>
                </a:lnTo>
                <a:lnTo>
                  <a:pt x="11068" y="4050"/>
                </a:lnTo>
                <a:lnTo>
                  <a:pt x="10623" y="4050"/>
                </a:lnTo>
                <a:lnTo>
                  <a:pt x="10182" y="4018"/>
                </a:lnTo>
                <a:lnTo>
                  <a:pt x="9750" y="3969"/>
                </a:lnTo>
                <a:lnTo>
                  <a:pt x="9323" y="3923"/>
                </a:lnTo>
                <a:lnTo>
                  <a:pt x="8904" y="3872"/>
                </a:lnTo>
                <a:lnTo>
                  <a:pt x="8487" y="3794"/>
                </a:lnTo>
                <a:lnTo>
                  <a:pt x="8076" y="3710"/>
                </a:lnTo>
                <a:lnTo>
                  <a:pt x="7674" y="3634"/>
                </a:lnTo>
                <a:lnTo>
                  <a:pt x="6890" y="3421"/>
                </a:lnTo>
                <a:lnTo>
                  <a:pt x="6139" y="3194"/>
                </a:lnTo>
                <a:lnTo>
                  <a:pt x="5417" y="2957"/>
                </a:lnTo>
                <a:lnTo>
                  <a:pt x="4735" y="2695"/>
                </a:lnTo>
                <a:lnTo>
                  <a:pt x="4082" y="2422"/>
                </a:lnTo>
                <a:lnTo>
                  <a:pt x="3478" y="2128"/>
                </a:lnTo>
                <a:lnTo>
                  <a:pt x="2910" y="1839"/>
                </a:lnTo>
                <a:lnTo>
                  <a:pt x="2387" y="1550"/>
                </a:lnTo>
                <a:lnTo>
                  <a:pt x="1907" y="1277"/>
                </a:lnTo>
                <a:lnTo>
                  <a:pt x="1482" y="1018"/>
                </a:lnTo>
                <a:lnTo>
                  <a:pt x="1097" y="772"/>
                </a:lnTo>
                <a:lnTo>
                  <a:pt x="773" y="567"/>
                </a:lnTo>
                <a:lnTo>
                  <a:pt x="501" y="373"/>
                </a:lnTo>
                <a:lnTo>
                  <a:pt x="127" y="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Content Placeholder 4"/>
          <p:cNvSpPr txBox="1"/>
          <p:nvPr>
            <p:ph type="body" idx="1"/>
          </p:nvPr>
        </p:nvSpPr>
        <p:spPr>
          <a:xfrm>
            <a:off x="1130322" y="3113266"/>
            <a:ext cx="6711654" cy="419548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We will divide the room in half creating 2 teams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Teams will have 10 minutes to consider and discuss their topic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Select one person from your team to be the </a:t>
            </a:r>
            <a:r>
              <a:rPr i="1"/>
              <a:t>Spokesperson</a:t>
            </a:r>
            <a:endParaRPr i="1"/>
          </a:p>
          <a:p>
            <a:pPr>
              <a:defRPr>
                <a:solidFill>
                  <a:srgbClr val="000000"/>
                </a:solidFill>
              </a:defRPr>
            </a:pPr>
            <a:r>
              <a:t>That Spokesperson will have up to 3 minutes to report on the findings of their team</a:t>
            </a:r>
          </a:p>
        </p:txBody>
      </p:sp>
      <p:pic>
        <p:nvPicPr>
          <p:cNvPr id="24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0307" y="0"/>
            <a:ext cx="1511301" cy="146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5" name="Title 1"/>
          <p:cNvSpPr txBox="1"/>
          <p:nvPr>
            <p:ph type="title"/>
          </p:nvPr>
        </p:nvSpPr>
        <p:spPr>
          <a:xfrm>
            <a:off x="1002123" y="622850"/>
            <a:ext cx="6939117" cy="1016656"/>
          </a:xfrm>
          <a:prstGeom prst="rect">
            <a:avLst/>
          </a:prstGeom>
        </p:spPr>
        <p:txBody>
          <a:bodyPr/>
          <a:lstStyle/>
          <a:p>
            <a:pPr algn="ctr" defTabSz="397763">
              <a:defRPr sz="3218"/>
            </a:pPr>
            <a:r>
              <a:t>TEAM EXERCISE</a:t>
            </a:r>
            <a:br/>
            <a:r>
              <a:rPr sz="2784"/>
              <a:t>QUESTIONS </a:t>
            </a:r>
          </a:p>
        </p:txBody>
      </p:sp>
      <p:sp>
        <p:nvSpPr>
          <p:cNvPr id="246" name="Rectangle 20"/>
          <p:cNvSpPr/>
          <p:nvPr/>
        </p:nvSpPr>
        <p:spPr>
          <a:xfrm>
            <a:off x="-1" y="3924298"/>
            <a:ext cx="9144315" cy="29337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Freeform 5"/>
          <p:cNvSpPr/>
          <p:nvPr/>
        </p:nvSpPr>
        <p:spPr>
          <a:xfrm>
            <a:off x="-1" y="1762067"/>
            <a:ext cx="9143774" cy="2802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19"/>
                </a:lnTo>
                <a:lnTo>
                  <a:pt x="21600" y="21600"/>
                </a:lnTo>
                <a:lnTo>
                  <a:pt x="21600" y="19"/>
                </a:lnTo>
                <a:lnTo>
                  <a:pt x="21110" y="421"/>
                </a:lnTo>
                <a:lnTo>
                  <a:pt x="20622" y="805"/>
                </a:lnTo>
                <a:lnTo>
                  <a:pt x="20131" y="1180"/>
                </a:lnTo>
                <a:lnTo>
                  <a:pt x="19639" y="1501"/>
                </a:lnTo>
                <a:lnTo>
                  <a:pt x="19148" y="1825"/>
                </a:lnTo>
                <a:lnTo>
                  <a:pt x="18656" y="2128"/>
                </a:lnTo>
                <a:lnTo>
                  <a:pt x="18170" y="2387"/>
                </a:lnTo>
                <a:lnTo>
                  <a:pt x="17677" y="2633"/>
                </a:lnTo>
                <a:lnTo>
                  <a:pt x="17187" y="2857"/>
                </a:lnTo>
                <a:lnTo>
                  <a:pt x="16705" y="3051"/>
                </a:lnTo>
                <a:lnTo>
                  <a:pt x="16217" y="3245"/>
                </a:lnTo>
                <a:lnTo>
                  <a:pt x="15736" y="3407"/>
                </a:lnTo>
                <a:lnTo>
                  <a:pt x="15254" y="3534"/>
                </a:lnTo>
                <a:lnTo>
                  <a:pt x="14774" y="3667"/>
                </a:lnTo>
                <a:lnTo>
                  <a:pt x="14299" y="3777"/>
                </a:lnTo>
                <a:lnTo>
                  <a:pt x="13828" y="3856"/>
                </a:lnTo>
                <a:lnTo>
                  <a:pt x="13357" y="3923"/>
                </a:lnTo>
                <a:lnTo>
                  <a:pt x="12891" y="3988"/>
                </a:lnTo>
                <a:lnTo>
                  <a:pt x="12431" y="4018"/>
                </a:lnTo>
                <a:lnTo>
                  <a:pt x="11971" y="4050"/>
                </a:lnTo>
                <a:lnTo>
                  <a:pt x="11517" y="4066"/>
                </a:lnTo>
                <a:lnTo>
                  <a:pt x="11068" y="4050"/>
                </a:lnTo>
                <a:lnTo>
                  <a:pt x="10623" y="4050"/>
                </a:lnTo>
                <a:lnTo>
                  <a:pt x="10182" y="4018"/>
                </a:lnTo>
                <a:lnTo>
                  <a:pt x="9750" y="3969"/>
                </a:lnTo>
                <a:lnTo>
                  <a:pt x="9323" y="3923"/>
                </a:lnTo>
                <a:lnTo>
                  <a:pt x="8904" y="3872"/>
                </a:lnTo>
                <a:lnTo>
                  <a:pt x="8487" y="3794"/>
                </a:lnTo>
                <a:lnTo>
                  <a:pt x="8076" y="3710"/>
                </a:lnTo>
                <a:lnTo>
                  <a:pt x="7674" y="3634"/>
                </a:lnTo>
                <a:lnTo>
                  <a:pt x="6890" y="3421"/>
                </a:lnTo>
                <a:lnTo>
                  <a:pt x="6139" y="3194"/>
                </a:lnTo>
                <a:lnTo>
                  <a:pt x="5417" y="2957"/>
                </a:lnTo>
                <a:lnTo>
                  <a:pt x="4735" y="2695"/>
                </a:lnTo>
                <a:lnTo>
                  <a:pt x="4082" y="2422"/>
                </a:lnTo>
                <a:lnTo>
                  <a:pt x="3478" y="2128"/>
                </a:lnTo>
                <a:lnTo>
                  <a:pt x="2910" y="1839"/>
                </a:lnTo>
                <a:lnTo>
                  <a:pt x="2387" y="1550"/>
                </a:lnTo>
                <a:lnTo>
                  <a:pt x="1907" y="1277"/>
                </a:lnTo>
                <a:lnTo>
                  <a:pt x="1482" y="1018"/>
                </a:lnTo>
                <a:lnTo>
                  <a:pt x="1097" y="772"/>
                </a:lnTo>
                <a:lnTo>
                  <a:pt x="773" y="567"/>
                </a:lnTo>
                <a:lnTo>
                  <a:pt x="501" y="373"/>
                </a:lnTo>
                <a:lnTo>
                  <a:pt x="127" y="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Content Placeholder 4"/>
          <p:cNvSpPr txBox="1"/>
          <p:nvPr>
            <p:ph type="body" idx="1"/>
          </p:nvPr>
        </p:nvSpPr>
        <p:spPr>
          <a:xfrm>
            <a:off x="1115854" y="3293407"/>
            <a:ext cx="6711654" cy="419548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Team #1</a:t>
            </a:r>
            <a:r>
              <a:rPr b="0"/>
              <a:t>: As a service leader, in what ways can a Rotary club be relevant </a:t>
            </a:r>
            <a:r>
              <a:rPr b="0" u="sng"/>
              <a:t>to its members</a:t>
            </a:r>
            <a:r>
              <a:rPr b="0"/>
              <a:t>?</a:t>
            </a:r>
            <a:endParaRPr b="0"/>
          </a:p>
          <a:p>
            <a:pPr>
              <a:defRPr>
                <a:solidFill>
                  <a:srgbClr val="000000"/>
                </a:solidFill>
              </a:defRPr>
            </a:pPr>
          </a:p>
          <a:p>
            <a:pPr marL="0" indent="0">
              <a:buSzTx/>
              <a:buFont typeface="Wingdings 3"/>
              <a:buNone/>
              <a:defRPr>
                <a:solidFill>
                  <a:srgbClr val="000000"/>
                </a:solidFill>
              </a:defRPr>
            </a:pPr>
          </a:p>
          <a:p>
            <a:pPr>
              <a:defRPr b="1">
                <a:solidFill>
                  <a:srgbClr val="000000"/>
                </a:solidFill>
              </a:defRPr>
            </a:pPr>
            <a:r>
              <a:t>Teams #2</a:t>
            </a:r>
            <a:r>
              <a:rPr b="0"/>
              <a:t>: As a service leader, in what ways can a Rotary club be relevant </a:t>
            </a:r>
            <a:r>
              <a:rPr b="0" u="sng"/>
              <a:t>to its community</a:t>
            </a:r>
            <a:r>
              <a:rPr b="0"/>
              <a:t>?</a:t>
            </a:r>
          </a:p>
        </p:txBody>
      </p:sp>
      <p:pic>
        <p:nvPicPr>
          <p:cNvPr id="24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0307" y="0"/>
            <a:ext cx="1511301" cy="146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4" name="Title 1"/>
          <p:cNvSpPr txBox="1"/>
          <p:nvPr>
            <p:ph type="title"/>
          </p:nvPr>
        </p:nvSpPr>
        <p:spPr>
          <a:xfrm>
            <a:off x="1002123" y="622850"/>
            <a:ext cx="6939117" cy="1016656"/>
          </a:xfrm>
          <a:prstGeom prst="rect">
            <a:avLst/>
          </a:prstGeom>
        </p:spPr>
        <p:txBody>
          <a:bodyPr/>
          <a:lstStyle/>
          <a:p>
            <a:pPr algn="ctr" defTabSz="397763">
              <a:defRPr sz="3218"/>
            </a:pPr>
            <a:r>
              <a:t>TEAM EXERCISE</a:t>
            </a:r>
            <a:br/>
            <a:r>
              <a:rPr sz="2784"/>
              <a:t>REPORTS</a:t>
            </a:r>
          </a:p>
        </p:txBody>
      </p:sp>
      <p:sp>
        <p:nvSpPr>
          <p:cNvPr id="255" name="Rectangle 20"/>
          <p:cNvSpPr/>
          <p:nvPr/>
        </p:nvSpPr>
        <p:spPr>
          <a:xfrm>
            <a:off x="-1" y="3924298"/>
            <a:ext cx="9144315" cy="29337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6" name="Freeform 5"/>
          <p:cNvSpPr/>
          <p:nvPr/>
        </p:nvSpPr>
        <p:spPr>
          <a:xfrm>
            <a:off x="-1" y="1762067"/>
            <a:ext cx="9143774" cy="2802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19"/>
                </a:lnTo>
                <a:lnTo>
                  <a:pt x="21600" y="21600"/>
                </a:lnTo>
                <a:lnTo>
                  <a:pt x="21600" y="19"/>
                </a:lnTo>
                <a:lnTo>
                  <a:pt x="21110" y="421"/>
                </a:lnTo>
                <a:lnTo>
                  <a:pt x="20622" y="805"/>
                </a:lnTo>
                <a:lnTo>
                  <a:pt x="20131" y="1180"/>
                </a:lnTo>
                <a:lnTo>
                  <a:pt x="19639" y="1501"/>
                </a:lnTo>
                <a:lnTo>
                  <a:pt x="19148" y="1825"/>
                </a:lnTo>
                <a:lnTo>
                  <a:pt x="18656" y="2128"/>
                </a:lnTo>
                <a:lnTo>
                  <a:pt x="18170" y="2387"/>
                </a:lnTo>
                <a:lnTo>
                  <a:pt x="17677" y="2633"/>
                </a:lnTo>
                <a:lnTo>
                  <a:pt x="17187" y="2857"/>
                </a:lnTo>
                <a:lnTo>
                  <a:pt x="16705" y="3051"/>
                </a:lnTo>
                <a:lnTo>
                  <a:pt x="16217" y="3245"/>
                </a:lnTo>
                <a:lnTo>
                  <a:pt x="15736" y="3407"/>
                </a:lnTo>
                <a:lnTo>
                  <a:pt x="15254" y="3534"/>
                </a:lnTo>
                <a:lnTo>
                  <a:pt x="14774" y="3667"/>
                </a:lnTo>
                <a:lnTo>
                  <a:pt x="14299" y="3777"/>
                </a:lnTo>
                <a:lnTo>
                  <a:pt x="13828" y="3856"/>
                </a:lnTo>
                <a:lnTo>
                  <a:pt x="13357" y="3923"/>
                </a:lnTo>
                <a:lnTo>
                  <a:pt x="12891" y="3988"/>
                </a:lnTo>
                <a:lnTo>
                  <a:pt x="12431" y="4018"/>
                </a:lnTo>
                <a:lnTo>
                  <a:pt x="11971" y="4050"/>
                </a:lnTo>
                <a:lnTo>
                  <a:pt x="11517" y="4066"/>
                </a:lnTo>
                <a:lnTo>
                  <a:pt x="11068" y="4050"/>
                </a:lnTo>
                <a:lnTo>
                  <a:pt x="10623" y="4050"/>
                </a:lnTo>
                <a:lnTo>
                  <a:pt x="10182" y="4018"/>
                </a:lnTo>
                <a:lnTo>
                  <a:pt x="9750" y="3969"/>
                </a:lnTo>
                <a:lnTo>
                  <a:pt x="9323" y="3923"/>
                </a:lnTo>
                <a:lnTo>
                  <a:pt x="8904" y="3872"/>
                </a:lnTo>
                <a:lnTo>
                  <a:pt x="8487" y="3794"/>
                </a:lnTo>
                <a:lnTo>
                  <a:pt x="8076" y="3710"/>
                </a:lnTo>
                <a:lnTo>
                  <a:pt x="7674" y="3634"/>
                </a:lnTo>
                <a:lnTo>
                  <a:pt x="6890" y="3421"/>
                </a:lnTo>
                <a:lnTo>
                  <a:pt x="6139" y="3194"/>
                </a:lnTo>
                <a:lnTo>
                  <a:pt x="5417" y="2957"/>
                </a:lnTo>
                <a:lnTo>
                  <a:pt x="4735" y="2695"/>
                </a:lnTo>
                <a:lnTo>
                  <a:pt x="4082" y="2422"/>
                </a:lnTo>
                <a:lnTo>
                  <a:pt x="3478" y="2128"/>
                </a:lnTo>
                <a:lnTo>
                  <a:pt x="2910" y="1839"/>
                </a:lnTo>
                <a:lnTo>
                  <a:pt x="2387" y="1550"/>
                </a:lnTo>
                <a:lnTo>
                  <a:pt x="1907" y="1277"/>
                </a:lnTo>
                <a:lnTo>
                  <a:pt x="1482" y="1018"/>
                </a:lnTo>
                <a:lnTo>
                  <a:pt x="1097" y="772"/>
                </a:lnTo>
                <a:lnTo>
                  <a:pt x="773" y="567"/>
                </a:lnTo>
                <a:lnTo>
                  <a:pt x="501" y="373"/>
                </a:lnTo>
                <a:lnTo>
                  <a:pt x="127" y="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7" name="Content Placeholder 4"/>
          <p:cNvSpPr txBox="1"/>
          <p:nvPr>
            <p:ph type="body" idx="1"/>
          </p:nvPr>
        </p:nvSpPr>
        <p:spPr>
          <a:xfrm>
            <a:off x="1115854" y="3293407"/>
            <a:ext cx="6711654" cy="419548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Team #1</a:t>
            </a:r>
            <a:r>
              <a:rPr b="0"/>
              <a:t>: As a service leader, in what ways can a Rotary club be relevant </a:t>
            </a:r>
            <a:r>
              <a:rPr b="0" u="sng"/>
              <a:t>to its members</a:t>
            </a:r>
            <a:r>
              <a:rPr b="0"/>
              <a:t>?</a:t>
            </a:r>
            <a:endParaRPr b="0"/>
          </a:p>
          <a:p>
            <a:pPr>
              <a:defRPr>
                <a:solidFill>
                  <a:srgbClr val="000000"/>
                </a:solidFill>
              </a:defRPr>
            </a:pPr>
          </a:p>
          <a:p>
            <a:pPr marL="0" indent="0">
              <a:buSzTx/>
              <a:buFont typeface="Wingdings 3"/>
              <a:buNone/>
              <a:defRPr>
                <a:solidFill>
                  <a:srgbClr val="000000"/>
                </a:solidFill>
              </a:defRPr>
            </a:pPr>
          </a:p>
          <a:p>
            <a:pPr>
              <a:defRPr b="1">
                <a:solidFill>
                  <a:srgbClr val="000000"/>
                </a:solidFill>
              </a:defRPr>
            </a:pPr>
            <a:r>
              <a:t>Teams #2</a:t>
            </a:r>
            <a:r>
              <a:rPr b="0"/>
              <a:t>: As a service leader, in what ways can a Rotary club be relevant </a:t>
            </a:r>
            <a:r>
              <a:rPr b="0" u="sng"/>
              <a:t>to its community</a:t>
            </a:r>
            <a:r>
              <a:rPr b="0"/>
              <a:t>?</a:t>
            </a:r>
          </a:p>
        </p:txBody>
      </p:sp>
      <p:pic>
        <p:nvPicPr>
          <p:cNvPr id="25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0307" y="0"/>
            <a:ext cx="1511301" cy="146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Rectangle 90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4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265" name="Freeform: Shape 94"/>
          <p:cNvSpPr/>
          <p:nvPr/>
        </p:nvSpPr>
        <p:spPr>
          <a:xfrm>
            <a:off x="0" y="1762067"/>
            <a:ext cx="9144315" cy="509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7" y="52"/>
                </a:lnTo>
                <a:lnTo>
                  <a:pt x="501" y="205"/>
                </a:lnTo>
                <a:lnTo>
                  <a:pt x="773" y="312"/>
                </a:lnTo>
                <a:lnTo>
                  <a:pt x="1097" y="425"/>
                </a:lnTo>
                <a:lnTo>
                  <a:pt x="1482" y="560"/>
                </a:lnTo>
                <a:lnTo>
                  <a:pt x="1907" y="702"/>
                </a:lnTo>
                <a:lnTo>
                  <a:pt x="2387" y="852"/>
                </a:lnTo>
                <a:lnTo>
                  <a:pt x="2909" y="1011"/>
                </a:lnTo>
                <a:lnTo>
                  <a:pt x="3477" y="1170"/>
                </a:lnTo>
                <a:lnTo>
                  <a:pt x="4082" y="1332"/>
                </a:lnTo>
                <a:lnTo>
                  <a:pt x="4734" y="1482"/>
                </a:lnTo>
                <a:lnTo>
                  <a:pt x="5417" y="1626"/>
                </a:lnTo>
                <a:lnTo>
                  <a:pt x="6138" y="1757"/>
                </a:lnTo>
                <a:lnTo>
                  <a:pt x="6890" y="1881"/>
                </a:lnTo>
                <a:lnTo>
                  <a:pt x="7674" y="1999"/>
                </a:lnTo>
                <a:lnTo>
                  <a:pt x="8076" y="2040"/>
                </a:lnTo>
                <a:lnTo>
                  <a:pt x="8486" y="2086"/>
                </a:lnTo>
                <a:lnTo>
                  <a:pt x="8903" y="2129"/>
                </a:lnTo>
                <a:lnTo>
                  <a:pt x="9322" y="2157"/>
                </a:lnTo>
                <a:lnTo>
                  <a:pt x="9750" y="2183"/>
                </a:lnTo>
                <a:lnTo>
                  <a:pt x="10182" y="2209"/>
                </a:lnTo>
                <a:lnTo>
                  <a:pt x="10622" y="2227"/>
                </a:lnTo>
                <a:lnTo>
                  <a:pt x="11067" y="2227"/>
                </a:lnTo>
                <a:lnTo>
                  <a:pt x="11516" y="2236"/>
                </a:lnTo>
                <a:lnTo>
                  <a:pt x="11970" y="2227"/>
                </a:lnTo>
                <a:lnTo>
                  <a:pt x="12430" y="2209"/>
                </a:lnTo>
                <a:lnTo>
                  <a:pt x="12890" y="2193"/>
                </a:lnTo>
                <a:lnTo>
                  <a:pt x="13357" y="2157"/>
                </a:lnTo>
                <a:lnTo>
                  <a:pt x="13828" y="2120"/>
                </a:lnTo>
                <a:lnTo>
                  <a:pt x="14298" y="2077"/>
                </a:lnTo>
                <a:lnTo>
                  <a:pt x="14774" y="2016"/>
                </a:lnTo>
                <a:lnTo>
                  <a:pt x="15253" y="1944"/>
                </a:lnTo>
                <a:lnTo>
                  <a:pt x="15735" y="1874"/>
                </a:lnTo>
                <a:lnTo>
                  <a:pt x="16216" y="1785"/>
                </a:lnTo>
                <a:lnTo>
                  <a:pt x="16704" y="1678"/>
                </a:lnTo>
                <a:lnTo>
                  <a:pt x="17186" y="1571"/>
                </a:lnTo>
                <a:lnTo>
                  <a:pt x="17676" y="1448"/>
                </a:lnTo>
                <a:lnTo>
                  <a:pt x="18169" y="1313"/>
                </a:lnTo>
                <a:lnTo>
                  <a:pt x="18655" y="1170"/>
                </a:lnTo>
                <a:lnTo>
                  <a:pt x="19147" y="1004"/>
                </a:lnTo>
                <a:lnTo>
                  <a:pt x="19638" y="826"/>
                </a:lnTo>
                <a:lnTo>
                  <a:pt x="20130" y="649"/>
                </a:lnTo>
                <a:lnTo>
                  <a:pt x="20620" y="442"/>
                </a:lnTo>
                <a:lnTo>
                  <a:pt x="21108" y="232"/>
                </a:lnTo>
                <a:lnTo>
                  <a:pt x="21599" y="10"/>
                </a:lnTo>
                <a:lnTo>
                  <a:pt x="21599" y="9165"/>
                </a:lnTo>
                <a:lnTo>
                  <a:pt x="21600" y="9165"/>
                </a:lnTo>
                <a:lnTo>
                  <a:pt x="21600" y="21600"/>
                </a:lnTo>
                <a:lnTo>
                  <a:pt x="0" y="21600"/>
                </a:lnTo>
                <a:lnTo>
                  <a:pt x="0" y="91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Title 1"/>
          <p:cNvSpPr txBox="1"/>
          <p:nvPr>
            <p:ph type="title"/>
          </p:nvPr>
        </p:nvSpPr>
        <p:spPr>
          <a:xfrm>
            <a:off x="827484" y="452718"/>
            <a:ext cx="6710641" cy="1400531"/>
          </a:xfrm>
          <a:prstGeom prst="rect">
            <a:avLst/>
          </a:prstGeom>
        </p:spPr>
        <p:txBody>
          <a:bodyPr anchor="ctr"/>
          <a:lstStyle>
            <a:lvl1pPr algn="ctr" defTabSz="352043">
              <a:defRPr sz="2849">
                <a:solidFill>
                  <a:srgbClr val="FFFFFF"/>
                </a:solidFill>
              </a:defRPr>
            </a:lvl1pPr>
          </a:lstStyle>
          <a:p>
            <a:pPr/>
            <a:r>
              <a:t>How can we provide targeted (relevant) services to our community?</a:t>
            </a:r>
          </a:p>
        </p:txBody>
      </p:sp>
      <p:pic>
        <p:nvPicPr>
          <p:cNvPr id="26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0307" y="0"/>
            <a:ext cx="1511301" cy="1460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5000" y="2827964"/>
            <a:ext cx="5080000" cy="339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